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5" r:id="rId7"/>
    <p:sldId id="284" r:id="rId8"/>
    <p:sldId id="286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/>
    <p:restoredTop sz="72468"/>
  </p:normalViewPr>
  <p:slideViewPr>
    <p:cSldViewPr snapToGrid="0">
      <p:cViewPr varScale="1">
        <p:scale>
          <a:sx n="103" d="100"/>
          <a:sy n="103" d="100"/>
        </p:scale>
        <p:origin x="7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37BF3-A81D-484B-AC19-182472F8AA51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D5CED1B4-D8AC-4274-8376-69EB65B7CD85}">
      <dgm:prSet phldrT="[Text]"/>
      <dgm:spPr/>
      <dgm:t>
        <a:bodyPr/>
        <a:lstStyle/>
        <a:p>
          <a:pPr>
            <a:buSzPts val="1400"/>
            <a:buChar char="●"/>
          </a:pPr>
          <a:r>
            <a:rPr lang="en-US" dirty="0"/>
            <a:t>Measure baseline capacitance</a:t>
          </a:r>
        </a:p>
      </dgm:t>
    </dgm:pt>
    <dgm:pt modelId="{281636DC-848F-4D28-9968-0B75B3FF764B}" type="parTrans" cxnId="{69D3130E-111C-4743-BFEE-A6CF7D754D71}">
      <dgm:prSet/>
      <dgm:spPr/>
      <dgm:t>
        <a:bodyPr/>
        <a:lstStyle/>
        <a:p>
          <a:endParaRPr lang="en-US"/>
        </a:p>
      </dgm:t>
    </dgm:pt>
    <dgm:pt modelId="{19208B34-9480-404A-94C7-52A5BBA4A277}" type="sibTrans" cxnId="{69D3130E-111C-4743-BFEE-A6CF7D754D71}">
      <dgm:prSet/>
      <dgm:spPr/>
      <dgm:t>
        <a:bodyPr/>
        <a:lstStyle/>
        <a:p>
          <a:endParaRPr lang="en-US"/>
        </a:p>
      </dgm:t>
    </dgm:pt>
    <dgm:pt modelId="{AA2DFCC2-AE5B-48A4-A036-A66AA69B79EF}">
      <dgm:prSet phldrT="[Text]"/>
      <dgm:spPr/>
      <dgm:t>
        <a:bodyPr/>
        <a:lstStyle/>
        <a:p>
          <a:pPr>
            <a:buSzPts val="1400"/>
            <a:buChar char="●"/>
          </a:pPr>
          <a:r>
            <a:rPr lang="en-US" dirty="0"/>
            <a:t>Set a “lick” threshold</a:t>
          </a:r>
        </a:p>
      </dgm:t>
    </dgm:pt>
    <dgm:pt modelId="{5837DE35-F409-4FD1-BF49-37D383A11BAC}" type="parTrans" cxnId="{8F827396-58D2-4123-90F8-9E8C810F77CE}">
      <dgm:prSet/>
      <dgm:spPr/>
      <dgm:t>
        <a:bodyPr/>
        <a:lstStyle/>
        <a:p>
          <a:endParaRPr lang="en-US"/>
        </a:p>
      </dgm:t>
    </dgm:pt>
    <dgm:pt modelId="{C8C1305E-79C2-49DC-AF04-14BE0FF6AE1E}" type="sibTrans" cxnId="{8F827396-58D2-4123-90F8-9E8C810F77CE}">
      <dgm:prSet/>
      <dgm:spPr/>
      <dgm:t>
        <a:bodyPr/>
        <a:lstStyle/>
        <a:p>
          <a:endParaRPr lang="en-US"/>
        </a:p>
      </dgm:t>
    </dgm:pt>
    <dgm:pt modelId="{0143E19C-1DD9-4933-BD9A-DC96FCE3D105}">
      <dgm:prSet phldrT="[Text]"/>
      <dgm:spPr/>
      <dgm:t>
        <a:bodyPr/>
        <a:lstStyle/>
        <a:p>
          <a:pPr>
            <a:buSzPts val="1400"/>
            <a:buChar char="●"/>
          </a:pPr>
          <a:r>
            <a:rPr lang="en-US" dirty="0"/>
            <a:t>Disrupt the spout capacitance with a finger tap</a:t>
          </a:r>
        </a:p>
      </dgm:t>
    </dgm:pt>
    <dgm:pt modelId="{FAC804D9-3E57-4B57-8428-B767383229C7}" type="parTrans" cxnId="{44E5F7DA-87FD-4F80-9A0A-540B3CB58193}">
      <dgm:prSet/>
      <dgm:spPr/>
      <dgm:t>
        <a:bodyPr/>
        <a:lstStyle/>
        <a:p>
          <a:endParaRPr lang="en-US"/>
        </a:p>
      </dgm:t>
    </dgm:pt>
    <dgm:pt modelId="{64A4E51A-46B7-4A59-8DC7-00BC9755C72A}" type="sibTrans" cxnId="{44E5F7DA-87FD-4F80-9A0A-540B3CB58193}">
      <dgm:prSet/>
      <dgm:spPr/>
      <dgm:t>
        <a:bodyPr/>
        <a:lstStyle/>
        <a:p>
          <a:endParaRPr lang="en-US"/>
        </a:p>
      </dgm:t>
    </dgm:pt>
    <dgm:pt modelId="{ADC03340-6BB6-4FBC-B8DC-F7A01F610656}">
      <dgm:prSet phldrT="[Text]"/>
      <dgm:spPr/>
      <dgm:t>
        <a:bodyPr/>
        <a:lstStyle/>
        <a:p>
          <a:pPr>
            <a:buSzPts val="1400"/>
            <a:buChar char="●"/>
          </a:pPr>
          <a:r>
            <a:rPr lang="en-US" dirty="0"/>
            <a:t>Observe valve opening</a:t>
          </a:r>
        </a:p>
      </dgm:t>
    </dgm:pt>
    <dgm:pt modelId="{5FF9D4BC-FB1A-4F1E-8E82-8797589523D5}" type="parTrans" cxnId="{DA737B49-DE87-4D51-B385-36B0693A05FE}">
      <dgm:prSet/>
      <dgm:spPr/>
      <dgm:t>
        <a:bodyPr/>
        <a:lstStyle/>
        <a:p>
          <a:endParaRPr lang="en-US"/>
        </a:p>
      </dgm:t>
    </dgm:pt>
    <dgm:pt modelId="{595354DB-39BE-4ABB-BD70-A4374C85AD05}" type="sibTrans" cxnId="{DA737B49-DE87-4D51-B385-36B0693A05FE}">
      <dgm:prSet/>
      <dgm:spPr/>
      <dgm:t>
        <a:bodyPr/>
        <a:lstStyle/>
        <a:p>
          <a:endParaRPr lang="en-US"/>
        </a:p>
      </dgm:t>
    </dgm:pt>
    <dgm:pt modelId="{9041BCF9-CDB9-448B-A8BC-93AD134F8FDC}" type="pres">
      <dgm:prSet presAssocID="{1D937BF3-A81D-484B-AC19-182472F8AA51}" presName="CompostProcess" presStyleCnt="0">
        <dgm:presLayoutVars>
          <dgm:dir/>
          <dgm:resizeHandles val="exact"/>
        </dgm:presLayoutVars>
      </dgm:prSet>
      <dgm:spPr/>
    </dgm:pt>
    <dgm:pt modelId="{369F5FED-C603-481A-95E0-B07D63D4EB61}" type="pres">
      <dgm:prSet presAssocID="{1D937BF3-A81D-484B-AC19-182472F8AA51}" presName="arrow" presStyleLbl="bgShp" presStyleIdx="0" presStyleCnt="1"/>
      <dgm:spPr/>
    </dgm:pt>
    <dgm:pt modelId="{439576B2-4C5B-4B11-B71F-EA7544E38030}" type="pres">
      <dgm:prSet presAssocID="{1D937BF3-A81D-484B-AC19-182472F8AA51}" presName="linearProcess" presStyleCnt="0"/>
      <dgm:spPr/>
    </dgm:pt>
    <dgm:pt modelId="{94A4D211-5695-4760-93B1-6024859EC6B9}" type="pres">
      <dgm:prSet presAssocID="{D5CED1B4-D8AC-4274-8376-69EB65B7CD85}" presName="textNode" presStyleLbl="node1" presStyleIdx="0" presStyleCnt="4">
        <dgm:presLayoutVars>
          <dgm:bulletEnabled val="1"/>
        </dgm:presLayoutVars>
      </dgm:prSet>
      <dgm:spPr/>
    </dgm:pt>
    <dgm:pt modelId="{637DC73C-3924-4FBF-AC83-A8B746AD57FC}" type="pres">
      <dgm:prSet presAssocID="{19208B34-9480-404A-94C7-52A5BBA4A277}" presName="sibTrans" presStyleCnt="0"/>
      <dgm:spPr/>
    </dgm:pt>
    <dgm:pt modelId="{E3E844B9-F908-4FDD-8760-523CC4699887}" type="pres">
      <dgm:prSet presAssocID="{AA2DFCC2-AE5B-48A4-A036-A66AA69B79EF}" presName="textNode" presStyleLbl="node1" presStyleIdx="1" presStyleCnt="4">
        <dgm:presLayoutVars>
          <dgm:bulletEnabled val="1"/>
        </dgm:presLayoutVars>
      </dgm:prSet>
      <dgm:spPr/>
    </dgm:pt>
    <dgm:pt modelId="{9E26C141-FD20-4C2B-83AA-8407C3B92721}" type="pres">
      <dgm:prSet presAssocID="{C8C1305E-79C2-49DC-AF04-14BE0FF6AE1E}" presName="sibTrans" presStyleCnt="0"/>
      <dgm:spPr/>
    </dgm:pt>
    <dgm:pt modelId="{4A19C4F8-6BEE-44F1-B5F2-C35B759A693C}" type="pres">
      <dgm:prSet presAssocID="{0143E19C-1DD9-4933-BD9A-DC96FCE3D105}" presName="textNode" presStyleLbl="node1" presStyleIdx="2" presStyleCnt="4">
        <dgm:presLayoutVars>
          <dgm:bulletEnabled val="1"/>
        </dgm:presLayoutVars>
      </dgm:prSet>
      <dgm:spPr/>
    </dgm:pt>
    <dgm:pt modelId="{66F087B2-76E4-49C4-AE4A-979DE26538DE}" type="pres">
      <dgm:prSet presAssocID="{64A4E51A-46B7-4A59-8DC7-00BC9755C72A}" presName="sibTrans" presStyleCnt="0"/>
      <dgm:spPr/>
    </dgm:pt>
    <dgm:pt modelId="{D56AB934-AB06-4138-90FE-0FAF18BB130F}" type="pres">
      <dgm:prSet presAssocID="{ADC03340-6BB6-4FBC-B8DC-F7A01F61065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A2FC102-0D7E-4B6B-A8D8-AE38B02CD4C6}" type="presOf" srcId="{1D937BF3-A81D-484B-AC19-182472F8AA51}" destId="{9041BCF9-CDB9-448B-A8BC-93AD134F8FDC}" srcOrd="0" destOrd="0" presId="urn:microsoft.com/office/officeart/2005/8/layout/hProcess9"/>
    <dgm:cxn modelId="{69D3130E-111C-4743-BFEE-A6CF7D754D71}" srcId="{1D937BF3-A81D-484B-AC19-182472F8AA51}" destId="{D5CED1B4-D8AC-4274-8376-69EB65B7CD85}" srcOrd="0" destOrd="0" parTransId="{281636DC-848F-4D28-9968-0B75B3FF764B}" sibTransId="{19208B34-9480-404A-94C7-52A5BBA4A277}"/>
    <dgm:cxn modelId="{F8977231-C99D-4DA8-9C1C-72D9519316E1}" type="presOf" srcId="{0143E19C-1DD9-4933-BD9A-DC96FCE3D105}" destId="{4A19C4F8-6BEE-44F1-B5F2-C35B759A693C}" srcOrd="0" destOrd="0" presId="urn:microsoft.com/office/officeart/2005/8/layout/hProcess9"/>
    <dgm:cxn modelId="{DA737B49-DE87-4D51-B385-36B0693A05FE}" srcId="{1D937BF3-A81D-484B-AC19-182472F8AA51}" destId="{ADC03340-6BB6-4FBC-B8DC-F7A01F610656}" srcOrd="3" destOrd="0" parTransId="{5FF9D4BC-FB1A-4F1E-8E82-8797589523D5}" sibTransId="{595354DB-39BE-4ABB-BD70-A4374C85AD05}"/>
    <dgm:cxn modelId="{CF57B857-C09C-4742-B017-40A0C659C152}" type="presOf" srcId="{AA2DFCC2-AE5B-48A4-A036-A66AA69B79EF}" destId="{E3E844B9-F908-4FDD-8760-523CC4699887}" srcOrd="0" destOrd="0" presId="urn:microsoft.com/office/officeart/2005/8/layout/hProcess9"/>
    <dgm:cxn modelId="{8F827396-58D2-4123-90F8-9E8C810F77CE}" srcId="{1D937BF3-A81D-484B-AC19-182472F8AA51}" destId="{AA2DFCC2-AE5B-48A4-A036-A66AA69B79EF}" srcOrd="1" destOrd="0" parTransId="{5837DE35-F409-4FD1-BF49-37D383A11BAC}" sibTransId="{C8C1305E-79C2-49DC-AF04-14BE0FF6AE1E}"/>
    <dgm:cxn modelId="{D441C2CA-EA8F-441D-A33E-20789C31DAB0}" type="presOf" srcId="{ADC03340-6BB6-4FBC-B8DC-F7A01F610656}" destId="{D56AB934-AB06-4138-90FE-0FAF18BB130F}" srcOrd="0" destOrd="0" presId="urn:microsoft.com/office/officeart/2005/8/layout/hProcess9"/>
    <dgm:cxn modelId="{44E5F7DA-87FD-4F80-9A0A-540B3CB58193}" srcId="{1D937BF3-A81D-484B-AC19-182472F8AA51}" destId="{0143E19C-1DD9-4933-BD9A-DC96FCE3D105}" srcOrd="2" destOrd="0" parTransId="{FAC804D9-3E57-4B57-8428-B767383229C7}" sibTransId="{64A4E51A-46B7-4A59-8DC7-00BC9755C72A}"/>
    <dgm:cxn modelId="{74C84ADB-44AA-4ABC-AF1A-B22B6790AABD}" type="presOf" srcId="{D5CED1B4-D8AC-4274-8376-69EB65B7CD85}" destId="{94A4D211-5695-4760-93B1-6024859EC6B9}" srcOrd="0" destOrd="0" presId="urn:microsoft.com/office/officeart/2005/8/layout/hProcess9"/>
    <dgm:cxn modelId="{16343371-41E0-471C-B2DE-384F3CB0BACD}" type="presParOf" srcId="{9041BCF9-CDB9-448B-A8BC-93AD134F8FDC}" destId="{369F5FED-C603-481A-95E0-B07D63D4EB61}" srcOrd="0" destOrd="0" presId="urn:microsoft.com/office/officeart/2005/8/layout/hProcess9"/>
    <dgm:cxn modelId="{450A0F09-3FDD-4C57-87E0-70AD2CC82D32}" type="presParOf" srcId="{9041BCF9-CDB9-448B-A8BC-93AD134F8FDC}" destId="{439576B2-4C5B-4B11-B71F-EA7544E38030}" srcOrd="1" destOrd="0" presId="urn:microsoft.com/office/officeart/2005/8/layout/hProcess9"/>
    <dgm:cxn modelId="{68728FAA-4839-41AC-9ECE-231480F42CC3}" type="presParOf" srcId="{439576B2-4C5B-4B11-B71F-EA7544E38030}" destId="{94A4D211-5695-4760-93B1-6024859EC6B9}" srcOrd="0" destOrd="0" presId="urn:microsoft.com/office/officeart/2005/8/layout/hProcess9"/>
    <dgm:cxn modelId="{BCCF46F2-BB93-4FE8-BB88-BD3F592D1162}" type="presParOf" srcId="{439576B2-4C5B-4B11-B71F-EA7544E38030}" destId="{637DC73C-3924-4FBF-AC83-A8B746AD57FC}" srcOrd="1" destOrd="0" presId="urn:microsoft.com/office/officeart/2005/8/layout/hProcess9"/>
    <dgm:cxn modelId="{A9E7716F-C061-40A1-95FF-AEBCF1B447EA}" type="presParOf" srcId="{439576B2-4C5B-4B11-B71F-EA7544E38030}" destId="{E3E844B9-F908-4FDD-8760-523CC4699887}" srcOrd="2" destOrd="0" presId="urn:microsoft.com/office/officeart/2005/8/layout/hProcess9"/>
    <dgm:cxn modelId="{F8C4E38D-6AC2-4F1F-B8E3-E2E562C53981}" type="presParOf" srcId="{439576B2-4C5B-4B11-B71F-EA7544E38030}" destId="{9E26C141-FD20-4C2B-83AA-8407C3B92721}" srcOrd="3" destOrd="0" presId="urn:microsoft.com/office/officeart/2005/8/layout/hProcess9"/>
    <dgm:cxn modelId="{A771C87D-A1E5-450D-8590-9C7B75D17F7C}" type="presParOf" srcId="{439576B2-4C5B-4B11-B71F-EA7544E38030}" destId="{4A19C4F8-6BEE-44F1-B5F2-C35B759A693C}" srcOrd="4" destOrd="0" presId="urn:microsoft.com/office/officeart/2005/8/layout/hProcess9"/>
    <dgm:cxn modelId="{E4D7C0E5-5424-46AE-A76C-2B67BF44228A}" type="presParOf" srcId="{439576B2-4C5B-4B11-B71F-EA7544E38030}" destId="{66F087B2-76E4-49C4-AE4A-979DE26538DE}" srcOrd="5" destOrd="0" presId="urn:microsoft.com/office/officeart/2005/8/layout/hProcess9"/>
    <dgm:cxn modelId="{138A5625-C315-4B2F-B0C1-E667B3FB4D2E}" type="presParOf" srcId="{439576B2-4C5B-4B11-B71F-EA7544E38030}" destId="{D56AB934-AB06-4138-90FE-0FAF18BB130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739E9-2B9D-41AF-846C-FB19EC7AECB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21DC8-053B-42A7-AF55-97EF91F32ED0}">
      <dgm:prSet phldrT="[Text]"/>
      <dgm:spPr/>
      <dgm:t>
        <a:bodyPr/>
        <a:lstStyle/>
        <a:p>
          <a:pPr>
            <a:buSzPts val="1400"/>
            <a:buChar char="●"/>
          </a:pPr>
          <a:r>
            <a:rPr lang="en-US" dirty="0"/>
            <a:t>Provide 5V to a driving motor</a:t>
          </a:r>
        </a:p>
      </dgm:t>
    </dgm:pt>
    <dgm:pt modelId="{DE511B8A-A008-444A-BF3E-3C2CB439E0EE}" type="parTrans" cxnId="{BBD1441E-A186-4FF7-B648-5CA1891C26BD}">
      <dgm:prSet/>
      <dgm:spPr/>
      <dgm:t>
        <a:bodyPr/>
        <a:lstStyle/>
        <a:p>
          <a:endParaRPr lang="en-US"/>
        </a:p>
      </dgm:t>
    </dgm:pt>
    <dgm:pt modelId="{51F138BE-D4B6-4677-BF52-2FE4E049082C}" type="sibTrans" cxnId="{BBD1441E-A186-4FF7-B648-5CA1891C26BD}">
      <dgm:prSet/>
      <dgm:spPr/>
      <dgm:t>
        <a:bodyPr/>
        <a:lstStyle/>
        <a:p>
          <a:endParaRPr lang="en-US"/>
        </a:p>
      </dgm:t>
    </dgm:pt>
    <dgm:pt modelId="{77E616EF-DA37-4729-9135-65D6358D66A0}">
      <dgm:prSet phldrT="[Text]"/>
      <dgm:spPr/>
      <dgm:t>
        <a:bodyPr/>
        <a:lstStyle/>
        <a:p>
          <a:r>
            <a:rPr lang="en-US" dirty="0"/>
            <a:t>Solenoid Valve Opens</a:t>
          </a:r>
        </a:p>
      </dgm:t>
    </dgm:pt>
    <dgm:pt modelId="{3CD4B154-65F9-4AE9-BFE0-416B0B7B2096}" type="parTrans" cxnId="{A545E0F4-1CEA-4C8E-AB94-B58592ACE3F4}">
      <dgm:prSet/>
      <dgm:spPr/>
      <dgm:t>
        <a:bodyPr/>
        <a:lstStyle/>
        <a:p>
          <a:endParaRPr lang="en-US"/>
        </a:p>
      </dgm:t>
    </dgm:pt>
    <dgm:pt modelId="{E15C393B-91ED-4E27-94EB-588728F21A3E}" type="sibTrans" cxnId="{A545E0F4-1CEA-4C8E-AB94-B58592ACE3F4}">
      <dgm:prSet/>
      <dgm:spPr/>
      <dgm:t>
        <a:bodyPr/>
        <a:lstStyle/>
        <a:p>
          <a:endParaRPr lang="en-US"/>
        </a:p>
      </dgm:t>
    </dgm:pt>
    <dgm:pt modelId="{7121EB80-CE02-4C25-88E4-B707C8E7C559}">
      <dgm:prSet phldrT="[Text]"/>
      <dgm:spPr/>
      <dgm:t>
        <a:bodyPr/>
        <a:lstStyle/>
        <a:p>
          <a:r>
            <a:rPr lang="en-US" dirty="0"/>
            <a:t>Observe water pass through valve</a:t>
          </a:r>
        </a:p>
      </dgm:t>
    </dgm:pt>
    <dgm:pt modelId="{01C1DB25-2363-4D69-953B-6610FC1E53AC}" type="parTrans" cxnId="{D461CC0D-B908-42D3-9307-28AE3BAE4516}">
      <dgm:prSet/>
      <dgm:spPr/>
      <dgm:t>
        <a:bodyPr/>
        <a:lstStyle/>
        <a:p>
          <a:endParaRPr lang="en-US"/>
        </a:p>
      </dgm:t>
    </dgm:pt>
    <dgm:pt modelId="{71170191-2E8B-41F2-945C-29277BE996A0}" type="sibTrans" cxnId="{D461CC0D-B908-42D3-9307-28AE3BAE4516}">
      <dgm:prSet/>
      <dgm:spPr/>
      <dgm:t>
        <a:bodyPr/>
        <a:lstStyle/>
        <a:p>
          <a:endParaRPr lang="en-US"/>
        </a:p>
      </dgm:t>
    </dgm:pt>
    <dgm:pt modelId="{C8BC00B7-DFA2-40E9-A6DC-3D6087CD3F9E}" type="pres">
      <dgm:prSet presAssocID="{12D739E9-2B9D-41AF-846C-FB19EC7AECB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CF1FFC-F1E1-4801-8085-CDB6AE185CB8}" type="pres">
      <dgm:prSet presAssocID="{90721DC8-053B-42A7-AF55-97EF91F32ED0}" presName="Accent1" presStyleCnt="0"/>
      <dgm:spPr/>
    </dgm:pt>
    <dgm:pt modelId="{EF8B6DA2-B341-417D-8E89-0302092089AF}" type="pres">
      <dgm:prSet presAssocID="{90721DC8-053B-42A7-AF55-97EF91F32ED0}" presName="Accent" presStyleLbl="node1" presStyleIdx="0" presStyleCnt="3"/>
      <dgm:spPr/>
    </dgm:pt>
    <dgm:pt modelId="{D397943F-1A37-4914-B86C-3970A285A998}" type="pres">
      <dgm:prSet presAssocID="{90721DC8-053B-42A7-AF55-97EF91F32ED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F935FA7-814E-44E2-B994-A4E1EE6EEC9E}" type="pres">
      <dgm:prSet presAssocID="{77E616EF-DA37-4729-9135-65D6358D66A0}" presName="Accent2" presStyleCnt="0"/>
      <dgm:spPr/>
    </dgm:pt>
    <dgm:pt modelId="{51B1F667-4388-41E5-B95B-1AA7BD5D713D}" type="pres">
      <dgm:prSet presAssocID="{77E616EF-DA37-4729-9135-65D6358D66A0}" presName="Accent" presStyleLbl="node1" presStyleIdx="1" presStyleCnt="3"/>
      <dgm:spPr/>
    </dgm:pt>
    <dgm:pt modelId="{B0487CAF-DAF3-4C8B-9DEA-39D5A7707FAE}" type="pres">
      <dgm:prSet presAssocID="{77E616EF-DA37-4729-9135-65D6358D66A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C8027FA-BAD2-4236-8D8B-38FAAFA765B5}" type="pres">
      <dgm:prSet presAssocID="{7121EB80-CE02-4C25-88E4-B707C8E7C559}" presName="Accent3" presStyleCnt="0"/>
      <dgm:spPr/>
    </dgm:pt>
    <dgm:pt modelId="{C670726A-1392-445D-AD39-AFB6AE25F1EF}" type="pres">
      <dgm:prSet presAssocID="{7121EB80-CE02-4C25-88E4-B707C8E7C559}" presName="Accent" presStyleLbl="node1" presStyleIdx="2" presStyleCnt="3"/>
      <dgm:spPr/>
    </dgm:pt>
    <dgm:pt modelId="{5200ADCE-7EC8-46CA-906B-2C24D7C692F4}" type="pres">
      <dgm:prSet presAssocID="{7121EB80-CE02-4C25-88E4-B707C8E7C55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607D600-DDA3-4DEA-BAA2-5DA51DA95104}" type="presOf" srcId="{12D739E9-2B9D-41AF-846C-FB19EC7AECB0}" destId="{C8BC00B7-DFA2-40E9-A6DC-3D6087CD3F9E}" srcOrd="0" destOrd="0" presId="urn:microsoft.com/office/officeart/2009/layout/CircleArrowProcess"/>
    <dgm:cxn modelId="{D461CC0D-B908-42D3-9307-28AE3BAE4516}" srcId="{12D739E9-2B9D-41AF-846C-FB19EC7AECB0}" destId="{7121EB80-CE02-4C25-88E4-B707C8E7C559}" srcOrd="2" destOrd="0" parTransId="{01C1DB25-2363-4D69-953B-6610FC1E53AC}" sibTransId="{71170191-2E8B-41F2-945C-29277BE996A0}"/>
    <dgm:cxn modelId="{BBD1441E-A186-4FF7-B648-5CA1891C26BD}" srcId="{12D739E9-2B9D-41AF-846C-FB19EC7AECB0}" destId="{90721DC8-053B-42A7-AF55-97EF91F32ED0}" srcOrd="0" destOrd="0" parTransId="{DE511B8A-A008-444A-BF3E-3C2CB439E0EE}" sibTransId="{51F138BE-D4B6-4677-BF52-2FE4E049082C}"/>
    <dgm:cxn modelId="{D4B14E47-4366-446F-AD1F-2925E5DE1460}" type="presOf" srcId="{90721DC8-053B-42A7-AF55-97EF91F32ED0}" destId="{D397943F-1A37-4914-B86C-3970A285A998}" srcOrd="0" destOrd="0" presId="urn:microsoft.com/office/officeart/2009/layout/CircleArrowProcess"/>
    <dgm:cxn modelId="{E050C382-1F8F-4881-A6BD-EE5E402BD1E6}" type="presOf" srcId="{7121EB80-CE02-4C25-88E4-B707C8E7C559}" destId="{5200ADCE-7EC8-46CA-906B-2C24D7C692F4}" srcOrd="0" destOrd="0" presId="urn:microsoft.com/office/officeart/2009/layout/CircleArrowProcess"/>
    <dgm:cxn modelId="{216533E7-D874-4B76-841D-616CA9AC5352}" type="presOf" srcId="{77E616EF-DA37-4729-9135-65D6358D66A0}" destId="{B0487CAF-DAF3-4C8B-9DEA-39D5A7707FAE}" srcOrd="0" destOrd="0" presId="urn:microsoft.com/office/officeart/2009/layout/CircleArrowProcess"/>
    <dgm:cxn modelId="{A545E0F4-1CEA-4C8E-AB94-B58592ACE3F4}" srcId="{12D739E9-2B9D-41AF-846C-FB19EC7AECB0}" destId="{77E616EF-DA37-4729-9135-65D6358D66A0}" srcOrd="1" destOrd="0" parTransId="{3CD4B154-65F9-4AE9-BFE0-416B0B7B2096}" sibTransId="{E15C393B-91ED-4E27-94EB-588728F21A3E}"/>
    <dgm:cxn modelId="{875B2DAC-DCB6-414C-929A-54AEC85DC42E}" type="presParOf" srcId="{C8BC00B7-DFA2-40E9-A6DC-3D6087CD3F9E}" destId="{33CF1FFC-F1E1-4801-8085-CDB6AE185CB8}" srcOrd="0" destOrd="0" presId="urn:microsoft.com/office/officeart/2009/layout/CircleArrowProcess"/>
    <dgm:cxn modelId="{1193B0E5-FDAD-4B1F-BD7A-47FCA49ADD9E}" type="presParOf" srcId="{33CF1FFC-F1E1-4801-8085-CDB6AE185CB8}" destId="{EF8B6DA2-B341-417D-8E89-0302092089AF}" srcOrd="0" destOrd="0" presId="urn:microsoft.com/office/officeart/2009/layout/CircleArrowProcess"/>
    <dgm:cxn modelId="{C459E367-5BA6-46ED-B6C4-1A31FB8E357B}" type="presParOf" srcId="{C8BC00B7-DFA2-40E9-A6DC-3D6087CD3F9E}" destId="{D397943F-1A37-4914-B86C-3970A285A998}" srcOrd="1" destOrd="0" presId="urn:microsoft.com/office/officeart/2009/layout/CircleArrowProcess"/>
    <dgm:cxn modelId="{30D10689-9488-4803-8453-0C43F3113973}" type="presParOf" srcId="{C8BC00B7-DFA2-40E9-A6DC-3D6087CD3F9E}" destId="{AF935FA7-814E-44E2-B994-A4E1EE6EEC9E}" srcOrd="2" destOrd="0" presId="urn:microsoft.com/office/officeart/2009/layout/CircleArrowProcess"/>
    <dgm:cxn modelId="{8E07D194-91FD-4687-B257-4CC6B3F7C313}" type="presParOf" srcId="{AF935FA7-814E-44E2-B994-A4E1EE6EEC9E}" destId="{51B1F667-4388-41E5-B95B-1AA7BD5D713D}" srcOrd="0" destOrd="0" presId="urn:microsoft.com/office/officeart/2009/layout/CircleArrowProcess"/>
    <dgm:cxn modelId="{813613E9-1BC1-4876-A585-0828DF9B05C7}" type="presParOf" srcId="{C8BC00B7-DFA2-40E9-A6DC-3D6087CD3F9E}" destId="{B0487CAF-DAF3-4C8B-9DEA-39D5A7707FAE}" srcOrd="3" destOrd="0" presId="urn:microsoft.com/office/officeart/2009/layout/CircleArrowProcess"/>
    <dgm:cxn modelId="{386DB56F-CEA2-4056-86A9-5F7CEBBFFD78}" type="presParOf" srcId="{C8BC00B7-DFA2-40E9-A6DC-3D6087CD3F9E}" destId="{5C8027FA-BAD2-4236-8D8B-38FAAFA765B5}" srcOrd="4" destOrd="0" presId="urn:microsoft.com/office/officeart/2009/layout/CircleArrowProcess"/>
    <dgm:cxn modelId="{D5E1F2B2-6F5C-4AD5-BEB6-B0EBA4D25D62}" type="presParOf" srcId="{5C8027FA-BAD2-4236-8D8B-38FAAFA765B5}" destId="{C670726A-1392-445D-AD39-AFB6AE25F1EF}" srcOrd="0" destOrd="0" presId="urn:microsoft.com/office/officeart/2009/layout/CircleArrowProcess"/>
    <dgm:cxn modelId="{B8C91F32-C7E6-4473-9657-13D07B028C9B}" type="presParOf" srcId="{C8BC00B7-DFA2-40E9-A6DC-3D6087CD3F9E}" destId="{5200ADCE-7EC8-46CA-906B-2C24D7C692F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FCCDD-38C0-334E-8BA8-BD69184FCBBF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384A1-A68E-3649-A5A8-367F5B0EC86F}">
      <dgm:prSet phldrT="[Text]"/>
      <dgm:spPr/>
      <dgm:t>
        <a:bodyPr/>
        <a:lstStyle/>
        <a:p>
          <a:r>
            <a:rPr lang="en-US" dirty="0"/>
            <a:t>50 repeats: open valve for 0.5 sec, close for 1 sec</a:t>
          </a:r>
        </a:p>
      </dgm:t>
    </dgm:pt>
    <dgm:pt modelId="{1D12CC64-7C02-AB4B-9FF5-BF466808A8CC}" type="parTrans" cxnId="{B7579AF9-F804-EE41-B9D2-5E2877C10CF2}">
      <dgm:prSet/>
      <dgm:spPr/>
      <dgm:t>
        <a:bodyPr/>
        <a:lstStyle/>
        <a:p>
          <a:endParaRPr lang="en-US"/>
        </a:p>
      </dgm:t>
    </dgm:pt>
    <dgm:pt modelId="{F16F3E56-DE84-9141-A442-185CECBEFB95}" type="sibTrans" cxnId="{B7579AF9-F804-EE41-B9D2-5E2877C10CF2}">
      <dgm:prSet/>
      <dgm:spPr/>
      <dgm:t>
        <a:bodyPr/>
        <a:lstStyle/>
        <a:p>
          <a:endParaRPr lang="en-US"/>
        </a:p>
      </dgm:t>
    </dgm:pt>
    <dgm:pt modelId="{13771137-09B0-D74E-AFA5-9249C774F90B}">
      <dgm:prSet phldrT="[Text]"/>
      <dgm:spPr/>
      <dgm:t>
        <a:bodyPr/>
        <a:lstStyle/>
        <a:p>
          <a:r>
            <a:rPr lang="en-US" dirty="0"/>
            <a:t>Measure total volume of water dispensed</a:t>
          </a:r>
        </a:p>
      </dgm:t>
    </dgm:pt>
    <dgm:pt modelId="{C5E2B064-7A70-1247-86FD-EEF27E39898E}" type="parTrans" cxnId="{9566CFBC-F4D9-A744-9E4A-5CE0538A664A}">
      <dgm:prSet/>
      <dgm:spPr/>
      <dgm:t>
        <a:bodyPr/>
        <a:lstStyle/>
        <a:p>
          <a:endParaRPr lang="en-US"/>
        </a:p>
      </dgm:t>
    </dgm:pt>
    <dgm:pt modelId="{58FDED72-55DD-C04F-AC83-848254075268}" type="sibTrans" cxnId="{9566CFBC-F4D9-A744-9E4A-5CE0538A664A}">
      <dgm:prSet/>
      <dgm:spPr/>
      <dgm:t>
        <a:bodyPr/>
        <a:lstStyle/>
        <a:p>
          <a:endParaRPr lang="en-US"/>
        </a:p>
      </dgm:t>
    </dgm:pt>
    <dgm:pt modelId="{BE3759D3-593F-B24C-AF05-BD53C92FFAB5}">
      <dgm:prSet phldrT="[Text]"/>
      <dgm:spPr/>
      <dgm:t>
        <a:bodyPr/>
        <a:lstStyle/>
        <a:p>
          <a:r>
            <a:rPr lang="en-US" dirty="0"/>
            <a:t>0.5-0.6 mL delivered total?</a:t>
          </a:r>
        </a:p>
      </dgm:t>
    </dgm:pt>
    <dgm:pt modelId="{2A885660-2B7F-0A45-89AA-240B5198F9DC}" type="parTrans" cxnId="{2090E6B3-A9D4-A148-8903-13560A68EFAB}">
      <dgm:prSet/>
      <dgm:spPr/>
      <dgm:t>
        <a:bodyPr/>
        <a:lstStyle/>
        <a:p>
          <a:endParaRPr lang="en-US"/>
        </a:p>
      </dgm:t>
    </dgm:pt>
    <dgm:pt modelId="{69F8DDC4-3419-584B-BEB4-4C24D0B19A48}" type="sibTrans" cxnId="{2090E6B3-A9D4-A148-8903-13560A68EFAB}">
      <dgm:prSet/>
      <dgm:spPr/>
      <dgm:t>
        <a:bodyPr/>
        <a:lstStyle/>
        <a:p>
          <a:endParaRPr lang="en-US"/>
        </a:p>
      </dgm:t>
    </dgm:pt>
    <dgm:pt modelId="{F7EE2C76-15E9-CB42-80FC-1B94BBDB08C2}">
      <dgm:prSet/>
      <dgm:spPr/>
      <dgm:t>
        <a:bodyPr/>
        <a:lstStyle/>
        <a:p>
          <a:r>
            <a:rPr lang="en-US" dirty="0"/>
            <a:t>If yes, repeat test five times </a:t>
          </a:r>
        </a:p>
      </dgm:t>
    </dgm:pt>
    <dgm:pt modelId="{D7232C3A-6E88-8D44-92A0-D32788B8E2CC}" type="parTrans" cxnId="{20599957-8DAE-7F4D-BEDA-B18302F79722}">
      <dgm:prSet/>
      <dgm:spPr/>
      <dgm:t>
        <a:bodyPr/>
        <a:lstStyle/>
        <a:p>
          <a:endParaRPr lang="en-US"/>
        </a:p>
      </dgm:t>
    </dgm:pt>
    <dgm:pt modelId="{45F0DD03-5871-154A-8816-A8DA97340BAC}" type="sibTrans" cxnId="{20599957-8DAE-7F4D-BEDA-B18302F79722}">
      <dgm:prSet/>
      <dgm:spPr/>
      <dgm:t>
        <a:bodyPr/>
        <a:lstStyle/>
        <a:p>
          <a:endParaRPr lang="en-US"/>
        </a:p>
      </dgm:t>
    </dgm:pt>
    <dgm:pt modelId="{5928B289-F2BD-0B49-B5A2-2951E5F58F89}">
      <dgm:prSet/>
      <dgm:spPr/>
      <dgm:t>
        <a:bodyPr/>
        <a:lstStyle/>
        <a:p>
          <a:r>
            <a:rPr lang="en-US" dirty="0"/>
            <a:t>If no, increase/decrease the open time by 0.1 sec </a:t>
          </a:r>
        </a:p>
      </dgm:t>
    </dgm:pt>
    <dgm:pt modelId="{50A419CF-DFEA-BC4A-8085-1E48C91BD71D}" type="parTrans" cxnId="{4768DDB3-C0BF-E643-BDC3-4E1256FE4069}">
      <dgm:prSet/>
      <dgm:spPr/>
      <dgm:t>
        <a:bodyPr/>
        <a:lstStyle/>
        <a:p>
          <a:endParaRPr lang="en-US"/>
        </a:p>
      </dgm:t>
    </dgm:pt>
    <dgm:pt modelId="{4FB25E41-40BC-A443-900F-5A7C1A61A27D}" type="sibTrans" cxnId="{4768DDB3-C0BF-E643-BDC3-4E1256FE4069}">
      <dgm:prSet/>
      <dgm:spPr/>
      <dgm:t>
        <a:bodyPr/>
        <a:lstStyle/>
        <a:p>
          <a:endParaRPr lang="en-US"/>
        </a:p>
      </dgm:t>
    </dgm:pt>
    <dgm:pt modelId="{3052E425-4A4D-FF4F-B14A-79A0A4DDB8EA}" type="pres">
      <dgm:prSet presAssocID="{FC2FCCDD-38C0-334E-8BA8-BD69184FCB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2429DF-C71A-3047-B046-D5FFE15D2FBD}" type="pres">
      <dgm:prSet presAssocID="{B75384A1-A68E-3649-A5A8-367F5B0EC86F}" presName="root1" presStyleCnt="0"/>
      <dgm:spPr/>
    </dgm:pt>
    <dgm:pt modelId="{B632B686-E6BB-304B-BD45-8958D738A910}" type="pres">
      <dgm:prSet presAssocID="{B75384A1-A68E-3649-A5A8-367F5B0EC86F}" presName="LevelOneTextNode" presStyleLbl="node0" presStyleIdx="0" presStyleCnt="1">
        <dgm:presLayoutVars>
          <dgm:chPref val="3"/>
        </dgm:presLayoutVars>
      </dgm:prSet>
      <dgm:spPr/>
    </dgm:pt>
    <dgm:pt modelId="{A1DDF553-2B19-DC41-B8AD-E92C1BB63E03}" type="pres">
      <dgm:prSet presAssocID="{B75384A1-A68E-3649-A5A8-367F5B0EC86F}" presName="level2hierChild" presStyleCnt="0"/>
      <dgm:spPr/>
    </dgm:pt>
    <dgm:pt modelId="{CD5D413B-820F-754F-A158-048F5F591D7D}" type="pres">
      <dgm:prSet presAssocID="{C5E2B064-7A70-1247-86FD-EEF27E39898E}" presName="conn2-1" presStyleLbl="parChTrans1D2" presStyleIdx="0" presStyleCnt="1"/>
      <dgm:spPr/>
    </dgm:pt>
    <dgm:pt modelId="{BD7996F8-5C9D-DA4F-BBC7-DC4726534DBB}" type="pres">
      <dgm:prSet presAssocID="{C5E2B064-7A70-1247-86FD-EEF27E39898E}" presName="connTx" presStyleLbl="parChTrans1D2" presStyleIdx="0" presStyleCnt="1"/>
      <dgm:spPr/>
    </dgm:pt>
    <dgm:pt modelId="{5E01C6FB-C712-884C-B64E-97D494784F46}" type="pres">
      <dgm:prSet presAssocID="{13771137-09B0-D74E-AFA5-9249C774F90B}" presName="root2" presStyleCnt="0"/>
      <dgm:spPr/>
    </dgm:pt>
    <dgm:pt modelId="{16B1D9EC-F765-C848-94E5-A7D23EDD02EE}" type="pres">
      <dgm:prSet presAssocID="{13771137-09B0-D74E-AFA5-9249C774F90B}" presName="LevelTwoTextNode" presStyleLbl="node2" presStyleIdx="0" presStyleCnt="1">
        <dgm:presLayoutVars>
          <dgm:chPref val="3"/>
        </dgm:presLayoutVars>
      </dgm:prSet>
      <dgm:spPr/>
    </dgm:pt>
    <dgm:pt modelId="{CD7127C4-C0D2-214F-A1EA-A94659AE540E}" type="pres">
      <dgm:prSet presAssocID="{13771137-09B0-D74E-AFA5-9249C774F90B}" presName="level3hierChild" presStyleCnt="0"/>
      <dgm:spPr/>
    </dgm:pt>
    <dgm:pt modelId="{B85646F6-A2F2-F047-AEBD-2C3CAD41F664}" type="pres">
      <dgm:prSet presAssocID="{2A885660-2B7F-0A45-89AA-240B5198F9DC}" presName="conn2-1" presStyleLbl="parChTrans1D3" presStyleIdx="0" presStyleCnt="1"/>
      <dgm:spPr/>
    </dgm:pt>
    <dgm:pt modelId="{FBA8C192-C178-F249-8B5F-910CBD75C9BE}" type="pres">
      <dgm:prSet presAssocID="{2A885660-2B7F-0A45-89AA-240B5198F9DC}" presName="connTx" presStyleLbl="parChTrans1D3" presStyleIdx="0" presStyleCnt="1"/>
      <dgm:spPr/>
    </dgm:pt>
    <dgm:pt modelId="{9BC5E429-2DD5-5B44-B895-E30101A7E2EF}" type="pres">
      <dgm:prSet presAssocID="{BE3759D3-593F-B24C-AF05-BD53C92FFAB5}" presName="root2" presStyleCnt="0"/>
      <dgm:spPr/>
    </dgm:pt>
    <dgm:pt modelId="{A13C70F6-9AAE-D94B-ABDF-14D7C286E7EE}" type="pres">
      <dgm:prSet presAssocID="{BE3759D3-593F-B24C-AF05-BD53C92FFAB5}" presName="LevelTwoTextNode" presStyleLbl="node3" presStyleIdx="0" presStyleCnt="1">
        <dgm:presLayoutVars>
          <dgm:chPref val="3"/>
        </dgm:presLayoutVars>
      </dgm:prSet>
      <dgm:spPr/>
    </dgm:pt>
    <dgm:pt modelId="{E8AD5772-A1D6-6140-8EF6-D5B21B9FC316}" type="pres">
      <dgm:prSet presAssocID="{BE3759D3-593F-B24C-AF05-BD53C92FFAB5}" presName="level3hierChild" presStyleCnt="0"/>
      <dgm:spPr/>
    </dgm:pt>
    <dgm:pt modelId="{1947ACC0-AAD9-9A47-9D6D-727A97049C5F}" type="pres">
      <dgm:prSet presAssocID="{D7232C3A-6E88-8D44-92A0-D32788B8E2CC}" presName="conn2-1" presStyleLbl="parChTrans1D4" presStyleIdx="0" presStyleCnt="2"/>
      <dgm:spPr/>
    </dgm:pt>
    <dgm:pt modelId="{FA75C851-4F60-204B-AE88-F2C09966FEB8}" type="pres">
      <dgm:prSet presAssocID="{D7232C3A-6E88-8D44-92A0-D32788B8E2CC}" presName="connTx" presStyleLbl="parChTrans1D4" presStyleIdx="0" presStyleCnt="2"/>
      <dgm:spPr/>
    </dgm:pt>
    <dgm:pt modelId="{F3343E0E-48F9-0847-879F-0C014F513A7B}" type="pres">
      <dgm:prSet presAssocID="{F7EE2C76-15E9-CB42-80FC-1B94BBDB08C2}" presName="root2" presStyleCnt="0"/>
      <dgm:spPr/>
    </dgm:pt>
    <dgm:pt modelId="{DE70A4CB-129D-FF48-86A4-2E22C6881A25}" type="pres">
      <dgm:prSet presAssocID="{F7EE2C76-15E9-CB42-80FC-1B94BBDB08C2}" presName="LevelTwoTextNode" presStyleLbl="node4" presStyleIdx="0" presStyleCnt="2" custLinFactNeighborX="8206" custLinFactNeighborY="-28268">
        <dgm:presLayoutVars>
          <dgm:chPref val="3"/>
        </dgm:presLayoutVars>
      </dgm:prSet>
      <dgm:spPr/>
    </dgm:pt>
    <dgm:pt modelId="{0B17E43D-B5A0-BE4E-9022-535C0786867C}" type="pres">
      <dgm:prSet presAssocID="{F7EE2C76-15E9-CB42-80FC-1B94BBDB08C2}" presName="level3hierChild" presStyleCnt="0"/>
      <dgm:spPr/>
    </dgm:pt>
    <dgm:pt modelId="{A03BF904-1234-8F4A-8EFC-1764C17A3261}" type="pres">
      <dgm:prSet presAssocID="{50A419CF-DFEA-BC4A-8085-1E48C91BD71D}" presName="conn2-1" presStyleLbl="parChTrans1D4" presStyleIdx="1" presStyleCnt="2"/>
      <dgm:spPr/>
    </dgm:pt>
    <dgm:pt modelId="{498E2F01-6F0C-AD48-A5BD-8DD0F23EEF6E}" type="pres">
      <dgm:prSet presAssocID="{50A419CF-DFEA-BC4A-8085-1E48C91BD71D}" presName="connTx" presStyleLbl="parChTrans1D4" presStyleIdx="1" presStyleCnt="2"/>
      <dgm:spPr/>
    </dgm:pt>
    <dgm:pt modelId="{83BE568A-3D47-3249-861F-FCE71D86B3D0}" type="pres">
      <dgm:prSet presAssocID="{5928B289-F2BD-0B49-B5A2-2951E5F58F89}" presName="root2" presStyleCnt="0"/>
      <dgm:spPr/>
    </dgm:pt>
    <dgm:pt modelId="{20CA1DCD-E0F6-D949-A422-579AA45E3D1C}" type="pres">
      <dgm:prSet presAssocID="{5928B289-F2BD-0B49-B5A2-2951E5F58F89}" presName="LevelTwoTextNode" presStyleLbl="node4" presStyleIdx="1" presStyleCnt="2" custLinFactNeighborX="-1481" custLinFactNeighborY="61147">
        <dgm:presLayoutVars>
          <dgm:chPref val="3"/>
        </dgm:presLayoutVars>
      </dgm:prSet>
      <dgm:spPr/>
    </dgm:pt>
    <dgm:pt modelId="{AC733857-34A5-3A45-B087-703C598EDCB5}" type="pres">
      <dgm:prSet presAssocID="{5928B289-F2BD-0B49-B5A2-2951E5F58F89}" presName="level3hierChild" presStyleCnt="0"/>
      <dgm:spPr/>
    </dgm:pt>
  </dgm:ptLst>
  <dgm:cxnLst>
    <dgm:cxn modelId="{B3033E00-601A-454B-8DF4-D9A02FF65932}" type="presOf" srcId="{50A419CF-DFEA-BC4A-8085-1E48C91BD71D}" destId="{A03BF904-1234-8F4A-8EFC-1764C17A3261}" srcOrd="0" destOrd="0" presId="urn:microsoft.com/office/officeart/2005/8/layout/hierarchy2"/>
    <dgm:cxn modelId="{4B0E1D09-A9E5-2343-BCFE-8FD13C67E519}" type="presOf" srcId="{C5E2B064-7A70-1247-86FD-EEF27E39898E}" destId="{CD5D413B-820F-754F-A158-048F5F591D7D}" srcOrd="0" destOrd="0" presId="urn:microsoft.com/office/officeart/2005/8/layout/hierarchy2"/>
    <dgm:cxn modelId="{C393682F-945D-654B-BB24-15E2538FF9A9}" type="presOf" srcId="{D7232C3A-6E88-8D44-92A0-D32788B8E2CC}" destId="{FA75C851-4F60-204B-AE88-F2C09966FEB8}" srcOrd="1" destOrd="0" presId="urn:microsoft.com/office/officeart/2005/8/layout/hierarchy2"/>
    <dgm:cxn modelId="{30C5882F-B035-D64D-9382-61DE34BFFD5D}" type="presOf" srcId="{B75384A1-A68E-3649-A5A8-367F5B0EC86F}" destId="{B632B686-E6BB-304B-BD45-8958D738A910}" srcOrd="0" destOrd="0" presId="urn:microsoft.com/office/officeart/2005/8/layout/hierarchy2"/>
    <dgm:cxn modelId="{58C3F931-00E3-9946-8C87-AC9219E616A8}" type="presOf" srcId="{50A419CF-DFEA-BC4A-8085-1E48C91BD71D}" destId="{498E2F01-6F0C-AD48-A5BD-8DD0F23EEF6E}" srcOrd="1" destOrd="0" presId="urn:microsoft.com/office/officeart/2005/8/layout/hierarchy2"/>
    <dgm:cxn modelId="{7C0D5C3B-AF53-E246-8395-28D5C74C1F2B}" type="presOf" srcId="{F7EE2C76-15E9-CB42-80FC-1B94BBDB08C2}" destId="{DE70A4CB-129D-FF48-86A4-2E22C6881A25}" srcOrd="0" destOrd="0" presId="urn:microsoft.com/office/officeart/2005/8/layout/hierarchy2"/>
    <dgm:cxn modelId="{0E41FD56-6BA1-0540-B574-52D94380B46D}" type="presOf" srcId="{13771137-09B0-D74E-AFA5-9249C774F90B}" destId="{16B1D9EC-F765-C848-94E5-A7D23EDD02EE}" srcOrd="0" destOrd="0" presId="urn:microsoft.com/office/officeart/2005/8/layout/hierarchy2"/>
    <dgm:cxn modelId="{20599957-8DAE-7F4D-BEDA-B18302F79722}" srcId="{BE3759D3-593F-B24C-AF05-BD53C92FFAB5}" destId="{F7EE2C76-15E9-CB42-80FC-1B94BBDB08C2}" srcOrd="0" destOrd="0" parTransId="{D7232C3A-6E88-8D44-92A0-D32788B8E2CC}" sibTransId="{45F0DD03-5871-154A-8816-A8DA97340BAC}"/>
    <dgm:cxn modelId="{73FF4A79-E9A8-4940-8D82-009ECC258065}" type="presOf" srcId="{2A885660-2B7F-0A45-89AA-240B5198F9DC}" destId="{FBA8C192-C178-F249-8B5F-910CBD75C9BE}" srcOrd="1" destOrd="0" presId="urn:microsoft.com/office/officeart/2005/8/layout/hierarchy2"/>
    <dgm:cxn modelId="{E6E10789-758B-4E49-9C29-6D033EBCC4EA}" type="presOf" srcId="{5928B289-F2BD-0B49-B5A2-2951E5F58F89}" destId="{20CA1DCD-E0F6-D949-A422-579AA45E3D1C}" srcOrd="0" destOrd="0" presId="urn:microsoft.com/office/officeart/2005/8/layout/hierarchy2"/>
    <dgm:cxn modelId="{DB426990-7BA9-2B49-BE96-141DA4DC3259}" type="presOf" srcId="{C5E2B064-7A70-1247-86FD-EEF27E39898E}" destId="{BD7996F8-5C9D-DA4F-BBC7-DC4726534DBB}" srcOrd="1" destOrd="0" presId="urn:microsoft.com/office/officeart/2005/8/layout/hierarchy2"/>
    <dgm:cxn modelId="{4768DDB3-C0BF-E643-BDC3-4E1256FE4069}" srcId="{BE3759D3-593F-B24C-AF05-BD53C92FFAB5}" destId="{5928B289-F2BD-0B49-B5A2-2951E5F58F89}" srcOrd="1" destOrd="0" parTransId="{50A419CF-DFEA-BC4A-8085-1E48C91BD71D}" sibTransId="{4FB25E41-40BC-A443-900F-5A7C1A61A27D}"/>
    <dgm:cxn modelId="{2090E6B3-A9D4-A148-8903-13560A68EFAB}" srcId="{13771137-09B0-D74E-AFA5-9249C774F90B}" destId="{BE3759D3-593F-B24C-AF05-BD53C92FFAB5}" srcOrd="0" destOrd="0" parTransId="{2A885660-2B7F-0A45-89AA-240B5198F9DC}" sibTransId="{69F8DDC4-3419-584B-BEB4-4C24D0B19A48}"/>
    <dgm:cxn modelId="{32E14DB6-7E7A-B94E-B286-D3CA9398012D}" type="presOf" srcId="{BE3759D3-593F-B24C-AF05-BD53C92FFAB5}" destId="{A13C70F6-9AAE-D94B-ABDF-14D7C286E7EE}" srcOrd="0" destOrd="0" presId="urn:microsoft.com/office/officeart/2005/8/layout/hierarchy2"/>
    <dgm:cxn modelId="{9566CFBC-F4D9-A744-9E4A-5CE0538A664A}" srcId="{B75384A1-A68E-3649-A5A8-367F5B0EC86F}" destId="{13771137-09B0-D74E-AFA5-9249C774F90B}" srcOrd="0" destOrd="0" parTransId="{C5E2B064-7A70-1247-86FD-EEF27E39898E}" sibTransId="{58FDED72-55DD-C04F-AC83-848254075268}"/>
    <dgm:cxn modelId="{12ED76F7-9DD9-8441-9C9D-0E8B3ACB68F7}" type="presOf" srcId="{FC2FCCDD-38C0-334E-8BA8-BD69184FCBBF}" destId="{3052E425-4A4D-FF4F-B14A-79A0A4DDB8EA}" srcOrd="0" destOrd="0" presId="urn:microsoft.com/office/officeart/2005/8/layout/hierarchy2"/>
    <dgm:cxn modelId="{B7579AF9-F804-EE41-B9D2-5E2877C10CF2}" srcId="{FC2FCCDD-38C0-334E-8BA8-BD69184FCBBF}" destId="{B75384A1-A68E-3649-A5A8-367F5B0EC86F}" srcOrd="0" destOrd="0" parTransId="{1D12CC64-7C02-AB4B-9FF5-BF466808A8CC}" sibTransId="{F16F3E56-DE84-9141-A442-185CECBEFB95}"/>
    <dgm:cxn modelId="{CD36C9FA-8BB2-A84A-BCD2-D32B68672CEA}" type="presOf" srcId="{2A885660-2B7F-0A45-89AA-240B5198F9DC}" destId="{B85646F6-A2F2-F047-AEBD-2C3CAD41F664}" srcOrd="0" destOrd="0" presId="urn:microsoft.com/office/officeart/2005/8/layout/hierarchy2"/>
    <dgm:cxn modelId="{AA8BE5FB-0213-354F-AA3A-88DDF773990B}" type="presOf" srcId="{D7232C3A-6E88-8D44-92A0-D32788B8E2CC}" destId="{1947ACC0-AAD9-9A47-9D6D-727A97049C5F}" srcOrd="0" destOrd="0" presId="urn:microsoft.com/office/officeart/2005/8/layout/hierarchy2"/>
    <dgm:cxn modelId="{8E3B308B-D201-6A46-9D58-DCE8D021D670}" type="presParOf" srcId="{3052E425-4A4D-FF4F-B14A-79A0A4DDB8EA}" destId="{B12429DF-C71A-3047-B046-D5FFE15D2FBD}" srcOrd="0" destOrd="0" presId="urn:microsoft.com/office/officeart/2005/8/layout/hierarchy2"/>
    <dgm:cxn modelId="{6B58E092-760D-6141-A638-3E5503B98A3A}" type="presParOf" srcId="{B12429DF-C71A-3047-B046-D5FFE15D2FBD}" destId="{B632B686-E6BB-304B-BD45-8958D738A910}" srcOrd="0" destOrd="0" presId="urn:microsoft.com/office/officeart/2005/8/layout/hierarchy2"/>
    <dgm:cxn modelId="{45B8083D-BE8B-7E47-9B05-5CF79C74AD0F}" type="presParOf" srcId="{B12429DF-C71A-3047-B046-D5FFE15D2FBD}" destId="{A1DDF553-2B19-DC41-B8AD-E92C1BB63E03}" srcOrd="1" destOrd="0" presId="urn:microsoft.com/office/officeart/2005/8/layout/hierarchy2"/>
    <dgm:cxn modelId="{5168355A-96F4-8A49-949B-EFDB17425652}" type="presParOf" srcId="{A1DDF553-2B19-DC41-B8AD-E92C1BB63E03}" destId="{CD5D413B-820F-754F-A158-048F5F591D7D}" srcOrd="0" destOrd="0" presId="urn:microsoft.com/office/officeart/2005/8/layout/hierarchy2"/>
    <dgm:cxn modelId="{09B2A20D-27A7-9F41-A121-36C0E91AEC58}" type="presParOf" srcId="{CD5D413B-820F-754F-A158-048F5F591D7D}" destId="{BD7996F8-5C9D-DA4F-BBC7-DC4726534DBB}" srcOrd="0" destOrd="0" presId="urn:microsoft.com/office/officeart/2005/8/layout/hierarchy2"/>
    <dgm:cxn modelId="{281D2662-8AA5-B24D-8077-3591C0148DD4}" type="presParOf" srcId="{A1DDF553-2B19-DC41-B8AD-E92C1BB63E03}" destId="{5E01C6FB-C712-884C-B64E-97D494784F46}" srcOrd="1" destOrd="0" presId="urn:microsoft.com/office/officeart/2005/8/layout/hierarchy2"/>
    <dgm:cxn modelId="{0622A2B6-E7DC-9E4C-A2D3-394C9C0FA5EE}" type="presParOf" srcId="{5E01C6FB-C712-884C-B64E-97D494784F46}" destId="{16B1D9EC-F765-C848-94E5-A7D23EDD02EE}" srcOrd="0" destOrd="0" presId="urn:microsoft.com/office/officeart/2005/8/layout/hierarchy2"/>
    <dgm:cxn modelId="{7B56D247-5217-0C49-8E07-9C373A54B1B9}" type="presParOf" srcId="{5E01C6FB-C712-884C-B64E-97D494784F46}" destId="{CD7127C4-C0D2-214F-A1EA-A94659AE540E}" srcOrd="1" destOrd="0" presId="urn:microsoft.com/office/officeart/2005/8/layout/hierarchy2"/>
    <dgm:cxn modelId="{7F38C3F0-AC7B-C74E-B353-746435E262ED}" type="presParOf" srcId="{CD7127C4-C0D2-214F-A1EA-A94659AE540E}" destId="{B85646F6-A2F2-F047-AEBD-2C3CAD41F664}" srcOrd="0" destOrd="0" presId="urn:microsoft.com/office/officeart/2005/8/layout/hierarchy2"/>
    <dgm:cxn modelId="{BF07D0EB-0CFD-6348-B22B-C6E84D591653}" type="presParOf" srcId="{B85646F6-A2F2-F047-AEBD-2C3CAD41F664}" destId="{FBA8C192-C178-F249-8B5F-910CBD75C9BE}" srcOrd="0" destOrd="0" presId="urn:microsoft.com/office/officeart/2005/8/layout/hierarchy2"/>
    <dgm:cxn modelId="{3A95B1D0-E370-9743-A6B8-BC1C8742BFC7}" type="presParOf" srcId="{CD7127C4-C0D2-214F-A1EA-A94659AE540E}" destId="{9BC5E429-2DD5-5B44-B895-E30101A7E2EF}" srcOrd="1" destOrd="0" presId="urn:microsoft.com/office/officeart/2005/8/layout/hierarchy2"/>
    <dgm:cxn modelId="{730D38AC-20FC-8144-83A0-58456FBF4B49}" type="presParOf" srcId="{9BC5E429-2DD5-5B44-B895-E30101A7E2EF}" destId="{A13C70F6-9AAE-D94B-ABDF-14D7C286E7EE}" srcOrd="0" destOrd="0" presId="urn:microsoft.com/office/officeart/2005/8/layout/hierarchy2"/>
    <dgm:cxn modelId="{D2956897-D497-7A42-AF5A-177F2CBB30F8}" type="presParOf" srcId="{9BC5E429-2DD5-5B44-B895-E30101A7E2EF}" destId="{E8AD5772-A1D6-6140-8EF6-D5B21B9FC316}" srcOrd="1" destOrd="0" presId="urn:microsoft.com/office/officeart/2005/8/layout/hierarchy2"/>
    <dgm:cxn modelId="{1A04AC3C-77D1-AF4F-9F18-3608438FFFD6}" type="presParOf" srcId="{E8AD5772-A1D6-6140-8EF6-D5B21B9FC316}" destId="{1947ACC0-AAD9-9A47-9D6D-727A97049C5F}" srcOrd="0" destOrd="0" presId="urn:microsoft.com/office/officeart/2005/8/layout/hierarchy2"/>
    <dgm:cxn modelId="{872A1A38-459B-254E-B526-9AF360C400C7}" type="presParOf" srcId="{1947ACC0-AAD9-9A47-9D6D-727A97049C5F}" destId="{FA75C851-4F60-204B-AE88-F2C09966FEB8}" srcOrd="0" destOrd="0" presId="urn:microsoft.com/office/officeart/2005/8/layout/hierarchy2"/>
    <dgm:cxn modelId="{10D8E9CD-DD4D-BB44-BE2C-027BF000971E}" type="presParOf" srcId="{E8AD5772-A1D6-6140-8EF6-D5B21B9FC316}" destId="{F3343E0E-48F9-0847-879F-0C014F513A7B}" srcOrd="1" destOrd="0" presId="urn:microsoft.com/office/officeart/2005/8/layout/hierarchy2"/>
    <dgm:cxn modelId="{8B4A88B8-616F-2F49-877F-A6B9AF77FBD9}" type="presParOf" srcId="{F3343E0E-48F9-0847-879F-0C014F513A7B}" destId="{DE70A4CB-129D-FF48-86A4-2E22C6881A25}" srcOrd="0" destOrd="0" presId="urn:microsoft.com/office/officeart/2005/8/layout/hierarchy2"/>
    <dgm:cxn modelId="{496D22DA-253C-054D-8985-E449B792BC62}" type="presParOf" srcId="{F3343E0E-48F9-0847-879F-0C014F513A7B}" destId="{0B17E43D-B5A0-BE4E-9022-535C0786867C}" srcOrd="1" destOrd="0" presId="urn:microsoft.com/office/officeart/2005/8/layout/hierarchy2"/>
    <dgm:cxn modelId="{6996FF99-81E6-7040-B54F-3E70AFA4FE05}" type="presParOf" srcId="{E8AD5772-A1D6-6140-8EF6-D5B21B9FC316}" destId="{A03BF904-1234-8F4A-8EFC-1764C17A3261}" srcOrd="2" destOrd="0" presId="urn:microsoft.com/office/officeart/2005/8/layout/hierarchy2"/>
    <dgm:cxn modelId="{4265F5A9-9D3A-9F42-9DA7-0B9FD3720DE9}" type="presParOf" srcId="{A03BF904-1234-8F4A-8EFC-1764C17A3261}" destId="{498E2F01-6F0C-AD48-A5BD-8DD0F23EEF6E}" srcOrd="0" destOrd="0" presId="urn:microsoft.com/office/officeart/2005/8/layout/hierarchy2"/>
    <dgm:cxn modelId="{275463F4-1E6D-504B-A8AC-1B613C03AAEB}" type="presParOf" srcId="{E8AD5772-A1D6-6140-8EF6-D5B21B9FC316}" destId="{83BE568A-3D47-3249-861F-FCE71D86B3D0}" srcOrd="3" destOrd="0" presId="urn:microsoft.com/office/officeart/2005/8/layout/hierarchy2"/>
    <dgm:cxn modelId="{A6BBD57E-1149-4145-889F-DB8237478E1F}" type="presParOf" srcId="{83BE568A-3D47-3249-861F-FCE71D86B3D0}" destId="{20CA1DCD-E0F6-D949-A422-579AA45E3D1C}" srcOrd="0" destOrd="0" presId="urn:microsoft.com/office/officeart/2005/8/layout/hierarchy2"/>
    <dgm:cxn modelId="{435DDDCC-6A73-C549-81E7-1A9DD04EA361}" type="presParOf" srcId="{83BE568A-3D47-3249-861F-FCE71D86B3D0}" destId="{AC733857-34A5-3A45-B087-703C598EDC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AD063D-A249-F44B-8E0F-0345DBE5C2D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3CB31AB1-0556-4A46-AFA9-309DA37CEF69}">
      <dgm:prSet phldrT="[Text]"/>
      <dgm:spPr/>
      <dgm:t>
        <a:bodyPr/>
        <a:lstStyle/>
        <a:p>
          <a:r>
            <a:rPr lang="en-US" dirty="0"/>
            <a:t>COMPARE TO DIMENSIONS OF EXISTING CAGES</a:t>
          </a:r>
        </a:p>
      </dgm:t>
    </dgm:pt>
    <dgm:pt modelId="{EE2F6548-8977-CA41-8845-D1AED4F190CF}" type="parTrans" cxnId="{E06F22BE-65CD-7F47-AB82-38012FB90125}">
      <dgm:prSet/>
      <dgm:spPr/>
      <dgm:t>
        <a:bodyPr/>
        <a:lstStyle/>
        <a:p>
          <a:endParaRPr lang="en-US"/>
        </a:p>
      </dgm:t>
    </dgm:pt>
    <dgm:pt modelId="{3E1F86D6-66B2-5647-8DC7-36379DCB08DE}" type="sibTrans" cxnId="{E06F22BE-65CD-7F47-AB82-38012FB90125}">
      <dgm:prSet/>
      <dgm:spPr/>
      <dgm:t>
        <a:bodyPr/>
        <a:lstStyle/>
        <a:p>
          <a:endParaRPr lang="en-US"/>
        </a:p>
      </dgm:t>
    </dgm:pt>
    <dgm:pt modelId="{E40D5A92-D97C-AE40-B64A-D4F9995E87B8}">
      <dgm:prSet phldrT="[Text]"/>
      <dgm:spPr/>
      <dgm:t>
        <a:bodyPr/>
        <a:lstStyle/>
        <a:p>
          <a:r>
            <a:rPr lang="en-US" dirty="0"/>
            <a:t>PLACE ON HENGEN LAB SHELVES</a:t>
          </a:r>
        </a:p>
      </dgm:t>
    </dgm:pt>
    <dgm:pt modelId="{BFBD2D9C-92A1-BF45-A527-AB02928DF2AD}" type="parTrans" cxnId="{A2820238-B914-5D4D-8171-ED99255AB8A2}">
      <dgm:prSet/>
      <dgm:spPr/>
      <dgm:t>
        <a:bodyPr/>
        <a:lstStyle/>
        <a:p>
          <a:endParaRPr lang="en-US"/>
        </a:p>
      </dgm:t>
    </dgm:pt>
    <dgm:pt modelId="{4B3F4FDB-7B2B-1347-BB34-2BEF34A6A632}" type="sibTrans" cxnId="{A2820238-B914-5D4D-8171-ED99255AB8A2}">
      <dgm:prSet/>
      <dgm:spPr/>
      <dgm:t>
        <a:bodyPr/>
        <a:lstStyle/>
        <a:p>
          <a:endParaRPr lang="en-US"/>
        </a:p>
      </dgm:t>
    </dgm:pt>
    <dgm:pt modelId="{1D414809-009E-614A-AFFC-F6E189D27ECC}">
      <dgm:prSet phldrT="[Text]"/>
      <dgm:spPr/>
      <dgm:t>
        <a:bodyPr/>
        <a:lstStyle/>
        <a:p>
          <a:r>
            <a:rPr lang="en-US" dirty="0"/>
            <a:t>CONFIRM THE ANTECHAMBER IS INACCESSIBLE</a:t>
          </a:r>
        </a:p>
      </dgm:t>
    </dgm:pt>
    <dgm:pt modelId="{ADCD9F61-8025-0940-9551-17C7AD3A8494}" type="parTrans" cxnId="{A7A01F06-DD7A-244D-A9DA-A1E1C824B9F4}">
      <dgm:prSet/>
      <dgm:spPr/>
      <dgm:t>
        <a:bodyPr/>
        <a:lstStyle/>
        <a:p>
          <a:endParaRPr lang="en-US"/>
        </a:p>
      </dgm:t>
    </dgm:pt>
    <dgm:pt modelId="{D536E67A-CB4D-3748-ACE9-B42B3D5D73EE}" type="sibTrans" cxnId="{A7A01F06-DD7A-244D-A9DA-A1E1C824B9F4}">
      <dgm:prSet/>
      <dgm:spPr/>
      <dgm:t>
        <a:bodyPr/>
        <a:lstStyle/>
        <a:p>
          <a:endParaRPr lang="en-US"/>
        </a:p>
      </dgm:t>
    </dgm:pt>
    <dgm:pt modelId="{95FB16FD-B4FF-B84C-B6C0-6CA8FEFC5208}" type="pres">
      <dgm:prSet presAssocID="{96AD063D-A249-F44B-8E0F-0345DBE5C2D7}" presName="Name0" presStyleCnt="0">
        <dgm:presLayoutVars>
          <dgm:dir/>
          <dgm:resizeHandles val="exact"/>
        </dgm:presLayoutVars>
      </dgm:prSet>
      <dgm:spPr/>
    </dgm:pt>
    <dgm:pt modelId="{EAE67A29-3AD5-D247-9569-E8B0E1278D33}" type="pres">
      <dgm:prSet presAssocID="{3CB31AB1-0556-4A46-AFA9-309DA37CEF69}" presName="node" presStyleLbl="node1" presStyleIdx="0" presStyleCnt="3">
        <dgm:presLayoutVars>
          <dgm:bulletEnabled val="1"/>
        </dgm:presLayoutVars>
      </dgm:prSet>
      <dgm:spPr/>
    </dgm:pt>
    <dgm:pt modelId="{72609452-6D0B-954E-A127-E480EBF148BD}" type="pres">
      <dgm:prSet presAssocID="{3E1F86D6-66B2-5647-8DC7-36379DCB08DE}" presName="sibTrans" presStyleLbl="sibTrans2D1" presStyleIdx="0" presStyleCnt="2"/>
      <dgm:spPr/>
    </dgm:pt>
    <dgm:pt modelId="{77B06853-50D2-AB4B-8373-14938FE3DF72}" type="pres">
      <dgm:prSet presAssocID="{3E1F86D6-66B2-5647-8DC7-36379DCB08DE}" presName="connectorText" presStyleLbl="sibTrans2D1" presStyleIdx="0" presStyleCnt="2"/>
      <dgm:spPr/>
    </dgm:pt>
    <dgm:pt modelId="{AC03FBE9-938F-B149-95E2-F80F4C7B4FE9}" type="pres">
      <dgm:prSet presAssocID="{E40D5A92-D97C-AE40-B64A-D4F9995E87B8}" presName="node" presStyleLbl="node1" presStyleIdx="1" presStyleCnt="3">
        <dgm:presLayoutVars>
          <dgm:bulletEnabled val="1"/>
        </dgm:presLayoutVars>
      </dgm:prSet>
      <dgm:spPr/>
    </dgm:pt>
    <dgm:pt modelId="{31C56420-FB9C-1F4F-BD09-95041CFF04F3}" type="pres">
      <dgm:prSet presAssocID="{4B3F4FDB-7B2B-1347-BB34-2BEF34A6A632}" presName="sibTrans" presStyleLbl="sibTrans2D1" presStyleIdx="1" presStyleCnt="2"/>
      <dgm:spPr/>
    </dgm:pt>
    <dgm:pt modelId="{6C79BD5F-3B1C-C24D-9A83-3A2B0C215C6C}" type="pres">
      <dgm:prSet presAssocID="{4B3F4FDB-7B2B-1347-BB34-2BEF34A6A632}" presName="connectorText" presStyleLbl="sibTrans2D1" presStyleIdx="1" presStyleCnt="2"/>
      <dgm:spPr/>
    </dgm:pt>
    <dgm:pt modelId="{C0016F62-57D8-6140-9A57-8289CA6643FA}" type="pres">
      <dgm:prSet presAssocID="{1D414809-009E-614A-AFFC-F6E189D27ECC}" presName="node" presStyleLbl="node1" presStyleIdx="2" presStyleCnt="3">
        <dgm:presLayoutVars>
          <dgm:bulletEnabled val="1"/>
        </dgm:presLayoutVars>
      </dgm:prSet>
      <dgm:spPr/>
    </dgm:pt>
  </dgm:ptLst>
  <dgm:cxnLst>
    <dgm:cxn modelId="{A7A01F06-DD7A-244D-A9DA-A1E1C824B9F4}" srcId="{96AD063D-A249-F44B-8E0F-0345DBE5C2D7}" destId="{1D414809-009E-614A-AFFC-F6E189D27ECC}" srcOrd="2" destOrd="0" parTransId="{ADCD9F61-8025-0940-9551-17C7AD3A8494}" sibTransId="{D536E67A-CB4D-3748-ACE9-B42B3D5D73EE}"/>
    <dgm:cxn modelId="{DD8E182C-6829-4E4A-88FF-6EE86D859EA8}" type="presOf" srcId="{96AD063D-A249-F44B-8E0F-0345DBE5C2D7}" destId="{95FB16FD-B4FF-B84C-B6C0-6CA8FEFC5208}" srcOrd="0" destOrd="0" presId="urn:microsoft.com/office/officeart/2005/8/layout/process1"/>
    <dgm:cxn modelId="{A2820238-B914-5D4D-8171-ED99255AB8A2}" srcId="{96AD063D-A249-F44B-8E0F-0345DBE5C2D7}" destId="{E40D5A92-D97C-AE40-B64A-D4F9995E87B8}" srcOrd="1" destOrd="0" parTransId="{BFBD2D9C-92A1-BF45-A527-AB02928DF2AD}" sibTransId="{4B3F4FDB-7B2B-1347-BB34-2BEF34A6A632}"/>
    <dgm:cxn modelId="{9114CE3C-0744-0A4F-81E0-7DACD411B7F7}" type="presOf" srcId="{3E1F86D6-66B2-5647-8DC7-36379DCB08DE}" destId="{77B06853-50D2-AB4B-8373-14938FE3DF72}" srcOrd="1" destOrd="0" presId="urn:microsoft.com/office/officeart/2005/8/layout/process1"/>
    <dgm:cxn modelId="{0661D97A-2901-C542-A9EB-84A585F5D277}" type="presOf" srcId="{4B3F4FDB-7B2B-1347-BB34-2BEF34A6A632}" destId="{31C56420-FB9C-1F4F-BD09-95041CFF04F3}" srcOrd="0" destOrd="0" presId="urn:microsoft.com/office/officeart/2005/8/layout/process1"/>
    <dgm:cxn modelId="{5D85108C-47C2-C742-BDBC-8330AEAAB3FE}" type="presOf" srcId="{3CB31AB1-0556-4A46-AFA9-309DA37CEF69}" destId="{EAE67A29-3AD5-D247-9569-E8B0E1278D33}" srcOrd="0" destOrd="0" presId="urn:microsoft.com/office/officeart/2005/8/layout/process1"/>
    <dgm:cxn modelId="{02AE0C92-06DA-C145-A9C5-7F97BA83AFDE}" type="presOf" srcId="{E40D5A92-D97C-AE40-B64A-D4F9995E87B8}" destId="{AC03FBE9-938F-B149-95E2-F80F4C7B4FE9}" srcOrd="0" destOrd="0" presId="urn:microsoft.com/office/officeart/2005/8/layout/process1"/>
    <dgm:cxn modelId="{DBA870AA-FE0F-6142-AE0F-EC2BE3EC7CE3}" type="presOf" srcId="{3E1F86D6-66B2-5647-8DC7-36379DCB08DE}" destId="{72609452-6D0B-954E-A127-E480EBF148BD}" srcOrd="0" destOrd="0" presId="urn:microsoft.com/office/officeart/2005/8/layout/process1"/>
    <dgm:cxn modelId="{E06F22BE-65CD-7F47-AB82-38012FB90125}" srcId="{96AD063D-A249-F44B-8E0F-0345DBE5C2D7}" destId="{3CB31AB1-0556-4A46-AFA9-309DA37CEF69}" srcOrd="0" destOrd="0" parTransId="{EE2F6548-8977-CA41-8845-D1AED4F190CF}" sibTransId="{3E1F86D6-66B2-5647-8DC7-36379DCB08DE}"/>
    <dgm:cxn modelId="{425284E8-33E4-9846-9AA2-111F0F31081A}" type="presOf" srcId="{4B3F4FDB-7B2B-1347-BB34-2BEF34A6A632}" destId="{6C79BD5F-3B1C-C24D-9A83-3A2B0C215C6C}" srcOrd="1" destOrd="0" presId="urn:microsoft.com/office/officeart/2005/8/layout/process1"/>
    <dgm:cxn modelId="{BE2778F1-C5BA-E946-8F7D-99858EA6C57E}" type="presOf" srcId="{1D414809-009E-614A-AFFC-F6E189D27ECC}" destId="{C0016F62-57D8-6140-9A57-8289CA6643FA}" srcOrd="0" destOrd="0" presId="urn:microsoft.com/office/officeart/2005/8/layout/process1"/>
    <dgm:cxn modelId="{FB298A1A-663C-964F-98F0-45D7212AF748}" type="presParOf" srcId="{95FB16FD-B4FF-B84C-B6C0-6CA8FEFC5208}" destId="{EAE67A29-3AD5-D247-9569-E8B0E1278D33}" srcOrd="0" destOrd="0" presId="urn:microsoft.com/office/officeart/2005/8/layout/process1"/>
    <dgm:cxn modelId="{9913C16A-AD23-4141-A6E2-20518FFBF6E1}" type="presParOf" srcId="{95FB16FD-B4FF-B84C-B6C0-6CA8FEFC5208}" destId="{72609452-6D0B-954E-A127-E480EBF148BD}" srcOrd="1" destOrd="0" presId="urn:microsoft.com/office/officeart/2005/8/layout/process1"/>
    <dgm:cxn modelId="{65A9E6C0-C19F-8E4F-9191-6A1AD100D708}" type="presParOf" srcId="{72609452-6D0B-954E-A127-E480EBF148BD}" destId="{77B06853-50D2-AB4B-8373-14938FE3DF72}" srcOrd="0" destOrd="0" presId="urn:microsoft.com/office/officeart/2005/8/layout/process1"/>
    <dgm:cxn modelId="{77466D1B-B46E-CA40-9744-1C26DA6D2604}" type="presParOf" srcId="{95FB16FD-B4FF-B84C-B6C0-6CA8FEFC5208}" destId="{AC03FBE9-938F-B149-95E2-F80F4C7B4FE9}" srcOrd="2" destOrd="0" presId="urn:microsoft.com/office/officeart/2005/8/layout/process1"/>
    <dgm:cxn modelId="{6EE614D3-7E7A-C340-BDB0-5ECCB96E1B30}" type="presParOf" srcId="{95FB16FD-B4FF-B84C-B6C0-6CA8FEFC5208}" destId="{31C56420-FB9C-1F4F-BD09-95041CFF04F3}" srcOrd="3" destOrd="0" presId="urn:microsoft.com/office/officeart/2005/8/layout/process1"/>
    <dgm:cxn modelId="{4DA86D27-808C-7543-8585-54ACDEB308F7}" type="presParOf" srcId="{31C56420-FB9C-1F4F-BD09-95041CFF04F3}" destId="{6C79BD5F-3B1C-C24D-9A83-3A2B0C215C6C}" srcOrd="0" destOrd="0" presId="urn:microsoft.com/office/officeart/2005/8/layout/process1"/>
    <dgm:cxn modelId="{F5FCDDA1-B05C-2B42-AF2F-7D8387A54CB4}" type="presParOf" srcId="{95FB16FD-B4FF-B84C-B6C0-6CA8FEFC5208}" destId="{C0016F62-57D8-6140-9A57-8289CA6643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F5FED-C603-481A-95E0-B07D63D4EB61}">
      <dsp:nvSpPr>
        <dsp:cNvPr id="0" name=""/>
        <dsp:cNvSpPr/>
      </dsp:nvSpPr>
      <dsp:spPr>
        <a:xfrm>
          <a:off x="531754" y="0"/>
          <a:ext cx="6026554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4D211-5695-4760-93B1-6024859EC6B9}">
      <dsp:nvSpPr>
        <dsp:cNvPr id="0" name=""/>
        <dsp:cNvSpPr/>
      </dsp:nvSpPr>
      <dsp:spPr>
        <a:xfrm>
          <a:off x="3548" y="1219199"/>
          <a:ext cx="170673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2000" kern="1200" dirty="0"/>
            <a:t>Measure baseline capacitance</a:t>
          </a:r>
        </a:p>
      </dsp:txBody>
      <dsp:txXfrm>
        <a:off x="82903" y="1298554"/>
        <a:ext cx="1548029" cy="1466890"/>
      </dsp:txXfrm>
    </dsp:sp>
    <dsp:sp modelId="{E3E844B9-F908-4FDD-8760-523CC4699887}">
      <dsp:nvSpPr>
        <dsp:cNvPr id="0" name=""/>
        <dsp:cNvSpPr/>
      </dsp:nvSpPr>
      <dsp:spPr>
        <a:xfrm>
          <a:off x="1795624" y="1219199"/>
          <a:ext cx="170673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2000" kern="1200" dirty="0"/>
            <a:t>Set a “lick” threshold</a:t>
          </a:r>
        </a:p>
      </dsp:txBody>
      <dsp:txXfrm>
        <a:off x="1874979" y="1298554"/>
        <a:ext cx="1548029" cy="1466890"/>
      </dsp:txXfrm>
    </dsp:sp>
    <dsp:sp modelId="{4A19C4F8-6BEE-44F1-B5F2-C35B759A693C}">
      <dsp:nvSpPr>
        <dsp:cNvPr id="0" name=""/>
        <dsp:cNvSpPr/>
      </dsp:nvSpPr>
      <dsp:spPr>
        <a:xfrm>
          <a:off x="3587700" y="1219199"/>
          <a:ext cx="170673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2000" kern="1200" dirty="0"/>
            <a:t>Disrupt the spout capacitance with a finger tap</a:t>
          </a:r>
        </a:p>
      </dsp:txBody>
      <dsp:txXfrm>
        <a:off x="3667055" y="1298554"/>
        <a:ext cx="1548029" cy="1466890"/>
      </dsp:txXfrm>
    </dsp:sp>
    <dsp:sp modelId="{D56AB934-AB06-4138-90FE-0FAF18BB130F}">
      <dsp:nvSpPr>
        <dsp:cNvPr id="0" name=""/>
        <dsp:cNvSpPr/>
      </dsp:nvSpPr>
      <dsp:spPr>
        <a:xfrm>
          <a:off x="5379776" y="1219199"/>
          <a:ext cx="170673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2000" kern="1200" dirty="0"/>
            <a:t>Observe valve opening</a:t>
          </a:r>
        </a:p>
      </dsp:txBody>
      <dsp:txXfrm>
        <a:off x="5459131" y="1298554"/>
        <a:ext cx="1548029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B6DA2-B341-417D-8E89-0302092089AF}">
      <dsp:nvSpPr>
        <dsp:cNvPr id="0" name=""/>
        <dsp:cNvSpPr/>
      </dsp:nvSpPr>
      <dsp:spPr>
        <a:xfrm>
          <a:off x="3266912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7943F-1A37-4914-B86C-3970A285A998}">
      <dsp:nvSpPr>
        <dsp:cNvPr id="0" name=""/>
        <dsp:cNvSpPr/>
      </dsp:nvSpPr>
      <dsp:spPr>
        <a:xfrm>
          <a:off x="3699277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None/>
          </a:pPr>
          <a:r>
            <a:rPr lang="en-US" sz="1300" kern="1200" dirty="0"/>
            <a:t>Provide 5V to a driving motor</a:t>
          </a:r>
        </a:p>
      </dsp:txBody>
      <dsp:txXfrm>
        <a:off x="3699277" y="706323"/>
        <a:ext cx="1086973" cy="543356"/>
      </dsp:txXfrm>
    </dsp:sp>
    <dsp:sp modelId="{51B1F667-4388-41E5-B95B-1AA7BD5D713D}">
      <dsp:nvSpPr>
        <dsp:cNvPr id="0" name=""/>
        <dsp:cNvSpPr/>
      </dsp:nvSpPr>
      <dsp:spPr>
        <a:xfrm>
          <a:off x="2723609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87CAF-DAF3-4C8B-9DEA-39D5A7707FAE}">
      <dsp:nvSpPr>
        <dsp:cNvPr id="0" name=""/>
        <dsp:cNvSpPr/>
      </dsp:nvSpPr>
      <dsp:spPr>
        <a:xfrm>
          <a:off x="3158178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Solenoid Valve Opens</a:t>
          </a:r>
        </a:p>
      </dsp:txBody>
      <dsp:txXfrm>
        <a:off x="3158178" y="1836927"/>
        <a:ext cx="1086973" cy="543356"/>
      </dsp:txXfrm>
    </dsp:sp>
    <dsp:sp modelId="{C670726A-1392-445D-AD39-AFB6AE25F1EF}">
      <dsp:nvSpPr>
        <dsp:cNvPr id="0" name=""/>
        <dsp:cNvSpPr/>
      </dsp:nvSpPr>
      <dsp:spPr>
        <a:xfrm>
          <a:off x="3406136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ADCE-7EC8-46CA-906B-2C24D7C692F4}">
      <dsp:nvSpPr>
        <dsp:cNvPr id="0" name=""/>
        <dsp:cNvSpPr/>
      </dsp:nvSpPr>
      <dsp:spPr>
        <a:xfrm>
          <a:off x="3701849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Observe water pass through valve</a:t>
          </a:r>
        </a:p>
      </dsp:txBody>
      <dsp:txXfrm>
        <a:off x="3701849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B686-E6BB-304B-BD45-8958D738A910}">
      <dsp:nvSpPr>
        <dsp:cNvPr id="0" name=""/>
        <dsp:cNvSpPr/>
      </dsp:nvSpPr>
      <dsp:spPr>
        <a:xfrm>
          <a:off x="456" y="2433997"/>
          <a:ext cx="1638401" cy="8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 repeats: open valve for 0.5 sec, close for 1 sec</a:t>
          </a:r>
        </a:p>
      </dsp:txBody>
      <dsp:txXfrm>
        <a:off x="24450" y="2457991"/>
        <a:ext cx="1590413" cy="771212"/>
      </dsp:txXfrm>
    </dsp:sp>
    <dsp:sp modelId="{CD5D413B-820F-754F-A158-048F5F591D7D}">
      <dsp:nvSpPr>
        <dsp:cNvPr id="0" name=""/>
        <dsp:cNvSpPr/>
      </dsp:nvSpPr>
      <dsp:spPr>
        <a:xfrm>
          <a:off x="1638858" y="2830634"/>
          <a:ext cx="655360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655360" y="1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0154" y="2827213"/>
        <a:ext cx="32768" cy="32768"/>
      </dsp:txXfrm>
    </dsp:sp>
    <dsp:sp modelId="{16B1D9EC-F765-C848-94E5-A7D23EDD02EE}">
      <dsp:nvSpPr>
        <dsp:cNvPr id="0" name=""/>
        <dsp:cNvSpPr/>
      </dsp:nvSpPr>
      <dsp:spPr>
        <a:xfrm>
          <a:off x="2294218" y="2433997"/>
          <a:ext cx="1638401" cy="8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Measure total volume of water dispensed</a:t>
          </a:r>
        </a:p>
      </dsp:txBody>
      <dsp:txXfrm>
        <a:off x="2318212" y="2457991"/>
        <a:ext cx="1590413" cy="771212"/>
      </dsp:txXfrm>
    </dsp:sp>
    <dsp:sp modelId="{B85646F6-A2F2-F047-AEBD-2C3CAD41F664}">
      <dsp:nvSpPr>
        <dsp:cNvPr id="0" name=""/>
        <dsp:cNvSpPr/>
      </dsp:nvSpPr>
      <dsp:spPr>
        <a:xfrm>
          <a:off x="3932619" y="2830634"/>
          <a:ext cx="655360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655360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3915" y="2827213"/>
        <a:ext cx="32768" cy="32768"/>
      </dsp:txXfrm>
    </dsp:sp>
    <dsp:sp modelId="{A13C70F6-9AAE-D94B-ABDF-14D7C286E7EE}">
      <dsp:nvSpPr>
        <dsp:cNvPr id="0" name=""/>
        <dsp:cNvSpPr/>
      </dsp:nvSpPr>
      <dsp:spPr>
        <a:xfrm>
          <a:off x="4587980" y="2433997"/>
          <a:ext cx="1638401" cy="8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0.5-0.6 mL delivered total?</a:t>
          </a:r>
        </a:p>
      </dsp:txBody>
      <dsp:txXfrm>
        <a:off x="4611974" y="2457991"/>
        <a:ext cx="1590413" cy="771212"/>
      </dsp:txXfrm>
    </dsp:sp>
    <dsp:sp modelId="{1947ACC0-AAD9-9A47-9D6D-727A97049C5F}">
      <dsp:nvSpPr>
        <dsp:cNvPr id="0" name=""/>
        <dsp:cNvSpPr/>
      </dsp:nvSpPr>
      <dsp:spPr>
        <a:xfrm rot="18781625">
          <a:off x="6073727" y="2479328"/>
          <a:ext cx="961124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961124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30262" y="2468263"/>
        <a:ext cx="48056" cy="48056"/>
      </dsp:txXfrm>
    </dsp:sp>
    <dsp:sp modelId="{DE70A4CB-129D-FF48-86A4-2E22C6881A25}">
      <dsp:nvSpPr>
        <dsp:cNvPr id="0" name=""/>
        <dsp:cNvSpPr/>
      </dsp:nvSpPr>
      <dsp:spPr>
        <a:xfrm>
          <a:off x="6882198" y="1731385"/>
          <a:ext cx="1638401" cy="8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yes, repeat test five times </a:t>
          </a:r>
        </a:p>
      </dsp:txBody>
      <dsp:txXfrm>
        <a:off x="6906192" y="1755379"/>
        <a:ext cx="1590413" cy="771212"/>
      </dsp:txXfrm>
    </dsp:sp>
    <dsp:sp modelId="{A03BF904-1234-8F4A-8EFC-1764C17A3261}">
      <dsp:nvSpPr>
        <dsp:cNvPr id="0" name=""/>
        <dsp:cNvSpPr/>
      </dsp:nvSpPr>
      <dsp:spPr>
        <a:xfrm rot="3420250">
          <a:off x="5962493" y="3316612"/>
          <a:ext cx="11588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158871" y="12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12957" y="3300604"/>
        <a:ext cx="57943" cy="57943"/>
      </dsp:txXfrm>
    </dsp:sp>
    <dsp:sp modelId="{20CA1DCD-E0F6-D949-A422-579AA45E3D1C}">
      <dsp:nvSpPr>
        <dsp:cNvPr id="0" name=""/>
        <dsp:cNvSpPr/>
      </dsp:nvSpPr>
      <dsp:spPr>
        <a:xfrm>
          <a:off x="6857477" y="3405954"/>
          <a:ext cx="1638401" cy="8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no, increase/decrease the open time by 0.1 sec </a:t>
          </a:r>
        </a:p>
      </dsp:txBody>
      <dsp:txXfrm>
        <a:off x="6881471" y="3429948"/>
        <a:ext cx="1590413" cy="771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7A29-3AD5-D247-9569-E8B0E1278D33}">
      <dsp:nvSpPr>
        <dsp:cNvPr id="0" name=""/>
        <dsp:cNvSpPr/>
      </dsp:nvSpPr>
      <dsp:spPr>
        <a:xfrm>
          <a:off x="5361" y="561280"/>
          <a:ext cx="1602472" cy="96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COMPARE TO DIMENSIONS OF EXISTING CAGES</a:t>
          </a:r>
        </a:p>
      </dsp:txBody>
      <dsp:txXfrm>
        <a:off x="33522" y="589441"/>
        <a:ext cx="1546150" cy="905161"/>
      </dsp:txXfrm>
    </dsp:sp>
    <dsp:sp modelId="{72609452-6D0B-954E-A127-E480EBF148BD}">
      <dsp:nvSpPr>
        <dsp:cNvPr id="0" name=""/>
        <dsp:cNvSpPr/>
      </dsp:nvSpPr>
      <dsp:spPr>
        <a:xfrm>
          <a:off x="1768081" y="843315"/>
          <a:ext cx="339724" cy="39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68081" y="922798"/>
        <a:ext cx="237807" cy="238447"/>
      </dsp:txXfrm>
    </dsp:sp>
    <dsp:sp modelId="{AC03FBE9-938F-B149-95E2-F80F4C7B4FE9}">
      <dsp:nvSpPr>
        <dsp:cNvPr id="0" name=""/>
        <dsp:cNvSpPr/>
      </dsp:nvSpPr>
      <dsp:spPr>
        <a:xfrm>
          <a:off x="2248823" y="561280"/>
          <a:ext cx="1602472" cy="96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PLACE ON HENGEN LAB SHELVES</a:t>
          </a:r>
        </a:p>
      </dsp:txBody>
      <dsp:txXfrm>
        <a:off x="2276984" y="589441"/>
        <a:ext cx="1546150" cy="905161"/>
      </dsp:txXfrm>
    </dsp:sp>
    <dsp:sp modelId="{31C56420-FB9C-1F4F-BD09-95041CFF04F3}">
      <dsp:nvSpPr>
        <dsp:cNvPr id="0" name=""/>
        <dsp:cNvSpPr/>
      </dsp:nvSpPr>
      <dsp:spPr>
        <a:xfrm>
          <a:off x="4011543" y="843315"/>
          <a:ext cx="339724" cy="397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011543" y="922798"/>
        <a:ext cx="237807" cy="238447"/>
      </dsp:txXfrm>
    </dsp:sp>
    <dsp:sp modelId="{C0016F62-57D8-6140-9A57-8289CA6643FA}">
      <dsp:nvSpPr>
        <dsp:cNvPr id="0" name=""/>
        <dsp:cNvSpPr/>
      </dsp:nvSpPr>
      <dsp:spPr>
        <a:xfrm>
          <a:off x="4492284" y="561280"/>
          <a:ext cx="1602472" cy="961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CONFIRM THE ANTECHAMBER IS INACCESSIBLE</a:t>
          </a:r>
        </a:p>
      </dsp:txBody>
      <dsp:txXfrm>
        <a:off x="4520445" y="589441"/>
        <a:ext cx="1546150" cy="90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4915c7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4915c7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verify that the valve dispenses the correct amount of water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yes, repeat five times for consistency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02e27c4b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02e27c4b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4915c7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4915c7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 the dimensions to existing cages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sure the cage can fit on the </a:t>
            </a:r>
            <a:r>
              <a:rPr lang="en-US" dirty="0" err="1"/>
              <a:t>Hengen</a:t>
            </a:r>
            <a:r>
              <a:rPr lang="en-US" dirty="0"/>
              <a:t> lab shelves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observe a mouse in the cage for 24 hours to confirm the antechamber is </a:t>
            </a:r>
            <a:r>
              <a:rPr lang="en-US" dirty="0" err="1"/>
              <a:t>anacessible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02e27c4b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02e27c4b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validation plan is constructed to make sure that all our hardware components work together   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raspberry pi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</a:t>
            </a:r>
            <a:r>
              <a:rPr lang="en" dirty="0" err="1"/>
              <a:t>arduinos</a:t>
            </a:r>
            <a:endParaRPr lang="en" dirty="0"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screens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valves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capacitve</a:t>
            </a:r>
            <a:r>
              <a:rPr lang="en" dirty="0"/>
              <a:t> sensor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lights and speaker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thermistor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d34e4048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1d34e4048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we will validate that the components work together by testing the training protocol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12 hours of water deprivation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Spouts do not deliver water when licked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At 9am (the beginning of training):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 sz="1200" dirty="0"/>
              <a:t>1,000 Hz tone plays for two seconds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 sz="1200" dirty="0"/>
              <a:t>String of LEDs lights up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 sz="1200" dirty="0"/>
              <a:t>Each screen lights up and displays an image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1d34e404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1d34e4048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the physical setup for our training protocol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spouts are connected to capacitive sensors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each spout corresponds to the screen it is in front of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dirty="0"/>
              <a:t>one screen and spout will be the "correct choice," and the other pair will be the incorrect choice</a:t>
            </a:r>
            <a:endParaRPr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1d34e404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1d34e404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UPDATED</a:t>
            </a:r>
            <a:endParaRPr lang="en"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If the mouse licks the correct spout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dirty="0"/>
              <a:t>Capacitive </a:t>
            </a:r>
            <a:r>
              <a:rPr lang="en" sz="1200" b="1" dirty="0"/>
              <a:t>sensor registers lick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dirty="0"/>
              <a:t>Signal sent to </a:t>
            </a:r>
            <a:r>
              <a:rPr lang="en" sz="1200" b="1" dirty="0"/>
              <a:t>open solenoid valve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 dirty="0"/>
              <a:t>Water released </a:t>
            </a:r>
            <a:r>
              <a:rPr lang="en" sz="1200" dirty="0"/>
              <a:t>at the spout</a:t>
            </a:r>
            <a:endParaRPr sz="1200" dirty="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2,000 Hz tone</a:t>
            </a:r>
            <a:r>
              <a:rPr lang="en" sz="1200" dirty="0"/>
              <a:t> played for 2 sec</a:t>
            </a:r>
            <a:endParaRPr sz="1200" dirty="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LED strip lights up </a:t>
            </a:r>
            <a:r>
              <a:rPr lang="en" sz="1200" dirty="0"/>
              <a:t>above screens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4.    Screens remain on the images for 5 sec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5.    Screens shut off for 5 sec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6.   </a:t>
            </a:r>
            <a:r>
              <a:rPr lang="en" sz="1200" b="1" dirty="0"/>
              <a:t> Cycle repeats</a:t>
            </a:r>
            <a:r>
              <a:rPr lang="en" sz="1200" dirty="0"/>
              <a:t> with new images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44880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1d34e404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1d34e404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UPDATED</a:t>
            </a:r>
            <a:endParaRPr lang="en"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If the mouse licks the correct spout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dirty="0"/>
              <a:t>Capacitive </a:t>
            </a:r>
            <a:r>
              <a:rPr lang="en" sz="1200" b="1" dirty="0"/>
              <a:t>sensor registers lick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dirty="0"/>
              <a:t>Signal sent to </a:t>
            </a:r>
            <a:r>
              <a:rPr lang="en" sz="1200" b="1" dirty="0"/>
              <a:t>open solenoid valve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 b="1" dirty="0"/>
              <a:t>Water released </a:t>
            </a:r>
            <a:r>
              <a:rPr lang="en" sz="1200" dirty="0"/>
              <a:t>at the spout</a:t>
            </a:r>
            <a:endParaRPr sz="1200" dirty="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2,000 Hz tone</a:t>
            </a:r>
            <a:r>
              <a:rPr lang="en" sz="1200" dirty="0"/>
              <a:t> played for 2 sec</a:t>
            </a:r>
            <a:endParaRPr sz="1200" dirty="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LED strip lights up </a:t>
            </a:r>
            <a:r>
              <a:rPr lang="en" sz="1200" dirty="0"/>
              <a:t>above screens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4.    Screens remain on the images for 5 sec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5.    Screens shut off for 5 sec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6.   </a:t>
            </a:r>
            <a:r>
              <a:rPr lang="en" sz="1200" b="1" dirty="0"/>
              <a:t> Cycle repeats</a:t>
            </a:r>
            <a:r>
              <a:rPr lang="en" sz="1200" dirty="0"/>
              <a:t> with new images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78886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24915c74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24915c74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02e27c4b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02e27c4b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1d34e404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1d34e404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Decreasing cage dimensions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1d34e404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1d34e404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Arduino-controlled solenoid valve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Capacitive touch sensor in the same circuit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Reservoir, stopper, tubing, and spout connected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02e27c4b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02e27c4b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UPDATED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Valve and driving motor circuit connected to an Arduino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Tube placed at the valve’s bottom opening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Water poured into the top opening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Code uploaded to the Arduino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Opened the valve for 2 sec, closed for 2 sec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Valve opening → movement of water to the bottom tube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97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02e27c4b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02e27c4b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demonstrating that the capacitive sensor could collect input at a specific location (touch) and then execute a command (print readout).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02e27c4b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02e27c4b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02e27c4b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02e27c4b3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prove a raspberry pi can control an </a:t>
            </a:r>
            <a:r>
              <a:rPr lang="en-US" dirty="0" err="1"/>
              <a:t>arduino</a:t>
            </a:r>
            <a:r>
              <a:rPr lang="en-US" dirty="0"/>
              <a:t>, we looked to an existing setup in the </a:t>
            </a:r>
            <a:r>
              <a:rPr lang="en-US" dirty="0" err="1"/>
              <a:t>Hengen</a:t>
            </a:r>
            <a:r>
              <a:rPr lang="en-US" dirty="0"/>
              <a:t> lab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raspberry pi sets a time schedule for an </a:t>
            </a:r>
            <a:r>
              <a:rPr lang="en-US" dirty="0" err="1"/>
              <a:t>arduino</a:t>
            </a:r>
            <a:r>
              <a:rPr lang="en-US" dirty="0"/>
              <a:t>, which turns on and off lights based on the circadian rhythm of the rats  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02e27c4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02e27c4b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02e27c4b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02e27c4b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Decreasing cage dimensions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d34e404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d34e404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New water deprivation method and testing schedule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 water access for 12 hours prior to training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Recovery day after training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Rodent will no longer initiate training → removal of beam break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9am training start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Because of this fixed testing schedule,</a:t>
            </a: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Rodent will no longer initiate training</a:t>
            </a: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 longer a need for beam break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2e27c4b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2e27c4b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Nose poke hole removed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Holes for water spouts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Head fixation 1.5 inches away from water spouts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Speaker closer to water spouts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Antechamber no longer sound proof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02e27c4b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02e27c4b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31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screens connected to </a:t>
            </a:r>
            <a:r>
              <a:rPr lang="en-US" dirty="0" err="1"/>
              <a:t>arduinos</a:t>
            </a:r>
            <a:r>
              <a:rPr lang="en-US" dirty="0"/>
              <a:t>      </a:t>
            </a:r>
          </a:p>
          <a:p>
            <a:r>
              <a:rPr lang="en-US" dirty="0"/>
              <a:t>Two goals </a:t>
            </a:r>
          </a:p>
          <a:p>
            <a:pPr lvl="1"/>
            <a:r>
              <a:rPr lang="en-US" dirty="0"/>
              <a:t>to verify if the screens display the correct images</a:t>
            </a:r>
          </a:p>
          <a:p>
            <a:pPr lvl="1"/>
            <a:r>
              <a:rPr lang="en-US" dirty="0"/>
              <a:t>To verify if we can display the images on a time schedule</a:t>
            </a:r>
          </a:p>
        </p:txBody>
      </p:sp>
    </p:spTree>
    <p:extLst>
      <p:ext uri="{BB962C8B-B14F-4D97-AF65-F5344CB8AC3E}">
        <p14:creationId xmlns:p14="http://schemas.microsoft.com/office/powerpoint/2010/main" val="279778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02e27c4b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02e27c4b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measure baseline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56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d34e404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1d34e404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30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8.jp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4767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Rodent Automated Training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Verification and Validation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53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Ellie Degen, Sara McCutcheon, Zoe Orenstein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Client: Dr. Keith Hengen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March 6, 2019												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0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Valve Verification - Correct Amount of Water</a:t>
            </a:r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CB338BD-5A1D-C94D-8A96-DF8499D05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25539"/>
              </p:ext>
            </p:extLst>
          </p:nvPr>
        </p:nvGraphicFramePr>
        <p:xfrm>
          <a:off x="311700" y="3"/>
          <a:ext cx="8520600" cy="568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49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 Verification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00000" cy="10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Present a 1,000 Hz tone at 50 dB for one second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2"/>
          </p:nvPr>
        </p:nvSpPr>
        <p:spPr>
          <a:xfrm>
            <a:off x="4443150" y="1152475"/>
            <a:ext cx="3999900" cy="10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Turn on/off a string of LED lights five times at two second intervals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311600" y="445025"/>
            <a:ext cx="44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Lights Verification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5015600" y="4752225"/>
            <a:ext cx="4588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https://www.mightyape.co.nz/product/aurora-led-light-strip-blue/22166761</a:t>
            </a:r>
            <a:endParaRPr sz="900">
              <a:solidFill>
                <a:srgbClr val="B7B7B7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877" y="2131663"/>
            <a:ext cx="2376000" cy="1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105300" y="4752225"/>
            <a:ext cx="45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https://www.adafruit.com/product/1669</a:t>
            </a:r>
            <a:endParaRPr sz="900">
              <a:solidFill>
                <a:srgbClr val="B7B7B7"/>
              </a:solidFill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595" y="2131675"/>
            <a:ext cx="2861756" cy="17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5168000" y="4904625"/>
            <a:ext cx="4588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https://www.mightyape.co.nz/product/aurora-led-light-strip-blue/22166761</a:t>
            </a:r>
            <a:endParaRPr sz="9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35575" y="361825"/>
            <a:ext cx="44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Cage Design Verification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5597300" y="2020058"/>
            <a:ext cx="782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observe mouse for 24 hours</a:t>
            </a:r>
            <a:endParaRPr dirty="0"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t="11105" r="18052" b="15543"/>
          <a:stretch/>
        </p:blipFill>
        <p:spPr>
          <a:xfrm>
            <a:off x="1643157" y="2916975"/>
            <a:ext cx="2830751" cy="17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 rotWithShape="1">
          <a:blip r:embed="rId4">
            <a:alphaModFix/>
          </a:blip>
          <a:srcRect l="4407" t="15088" r="5483" b="14340"/>
          <a:stretch/>
        </p:blipFill>
        <p:spPr>
          <a:xfrm>
            <a:off x="4745001" y="2916975"/>
            <a:ext cx="3052119" cy="17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1827908" y="2542703"/>
            <a:ext cx="2646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Side-view (two normal cages)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5029434" y="2507588"/>
            <a:ext cx="2646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Top-view (two normal cages)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6140643" y="4545000"/>
            <a:ext cx="1360200" cy="395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7797120" y="4149300"/>
            <a:ext cx="17007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RAT cage will have an </a:t>
            </a:r>
            <a:r>
              <a:rPr lang="en" dirty="0">
                <a:solidFill>
                  <a:srgbClr val="D5A6BD"/>
                </a:solidFill>
              </a:rPr>
              <a:t>antechamber</a:t>
            </a:r>
            <a:endParaRPr dirty="0">
              <a:solidFill>
                <a:srgbClr val="D5A6BD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597C79-3135-6642-BBAE-0EE60C878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80960"/>
              </p:ext>
            </p:extLst>
          </p:nvPr>
        </p:nvGraphicFramePr>
        <p:xfrm>
          <a:off x="1521940" y="409856"/>
          <a:ext cx="6100119" cy="208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Testing Plan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6.googleusercontent.com/bl0ginduqaB6lFiwE8EquNBJuF5wc8PM5fNHbdpPQn5LKa-amK6MlKvSXEhzwO22PCVfMVI9vuoggYcfpkyTLf5ykqRJw5qc9uizbFIhFQ60-m-aBnPVK9iLAC74IQV1sF2XqgeQnQ">
            <a:extLst>
              <a:ext uri="{FF2B5EF4-FFF2-40B4-BE49-F238E27FC236}">
                <a16:creationId xmlns:a16="http://schemas.microsoft.com/office/drawing/2014/main" id="{B7802536-D59C-0649-A2B5-9206AB45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218625" y="313050"/>
            <a:ext cx="924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Rodent Training Protocol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333C6B-0E73-FB40-B1B4-E801A02EED77}"/>
              </a:ext>
            </a:extLst>
          </p:cNvPr>
          <p:cNvSpPr/>
          <p:nvPr/>
        </p:nvSpPr>
        <p:spPr>
          <a:xfrm>
            <a:off x="33270" y="1581665"/>
            <a:ext cx="3068272" cy="1285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42425" y="313050"/>
            <a:ext cx="924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Rodent Training Protocol: Setup</a:t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380250" y="2290025"/>
            <a:ext cx="283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b="1">
                <a:solidFill>
                  <a:srgbClr val="674EA7"/>
                </a:solidFill>
              </a:rPr>
              <a:t>Goal-Post Head Fixation</a:t>
            </a:r>
            <a:endParaRPr b="1">
              <a:solidFill>
                <a:srgbClr val="674EA7"/>
              </a:solidFill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4007850" y="809550"/>
            <a:ext cx="112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9900"/>
                </a:solidFill>
              </a:rPr>
              <a:t>Screens</a:t>
            </a:r>
            <a:endParaRPr b="1" dirty="0">
              <a:solidFill>
                <a:srgbClr val="674EA7"/>
              </a:solidFill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6674172" y="1586594"/>
            <a:ext cx="1892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C78D8"/>
                </a:solidFill>
              </a:rPr>
              <a:t>Water Reservoir</a:t>
            </a:r>
            <a:endParaRPr b="1" dirty="0">
              <a:solidFill>
                <a:srgbClr val="674EA7"/>
              </a:solidFill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2915771" y="1599518"/>
            <a:ext cx="301871" cy="593744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2979793" y="2112273"/>
            <a:ext cx="219600" cy="1602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2897439" y="1490525"/>
            <a:ext cx="3513300" cy="3239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2897439" y="1490525"/>
            <a:ext cx="3513300" cy="817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2915771" y="1540431"/>
            <a:ext cx="301871" cy="593744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5968601" y="1540431"/>
            <a:ext cx="301871" cy="593744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4405584" y="2227153"/>
            <a:ext cx="164700" cy="160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666418" y="2227153"/>
            <a:ext cx="164700" cy="160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2979793" y="2053185"/>
            <a:ext cx="219600" cy="1602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09732" y="2041197"/>
            <a:ext cx="219600" cy="160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27"/>
          <p:cNvCxnSpPr/>
          <p:nvPr/>
        </p:nvCxnSpPr>
        <p:spPr>
          <a:xfrm>
            <a:off x="4462007" y="2117672"/>
            <a:ext cx="25500" cy="36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7"/>
          <p:cNvCxnSpPr/>
          <p:nvPr/>
        </p:nvCxnSpPr>
        <p:spPr>
          <a:xfrm>
            <a:off x="4743468" y="2119502"/>
            <a:ext cx="10500" cy="35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7"/>
          <p:cNvSpPr/>
          <p:nvPr/>
        </p:nvSpPr>
        <p:spPr>
          <a:xfrm>
            <a:off x="3089567" y="2044942"/>
            <a:ext cx="1399820" cy="242393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27"/>
          <p:cNvSpPr/>
          <p:nvPr/>
        </p:nvSpPr>
        <p:spPr>
          <a:xfrm rot="10800000" flipH="1">
            <a:off x="4743468" y="2044940"/>
            <a:ext cx="1399820" cy="242393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27"/>
          <p:cNvSpPr/>
          <p:nvPr/>
        </p:nvSpPr>
        <p:spPr>
          <a:xfrm>
            <a:off x="3570600" y="1498334"/>
            <a:ext cx="795300" cy="16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4769601" y="1498334"/>
            <a:ext cx="795300" cy="16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4474197" y="1843434"/>
            <a:ext cx="302100" cy="2097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23010" t="20742" r="59444" b="66228"/>
          <a:stretch/>
        </p:blipFill>
        <p:spPr>
          <a:xfrm>
            <a:off x="3921790" y="2358964"/>
            <a:ext cx="1132080" cy="817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7"/>
          <p:cNvCxnSpPr/>
          <p:nvPr/>
        </p:nvCxnSpPr>
        <p:spPr>
          <a:xfrm>
            <a:off x="4297175" y="2562858"/>
            <a:ext cx="165000" cy="750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7"/>
          <p:cNvCxnSpPr/>
          <p:nvPr/>
        </p:nvCxnSpPr>
        <p:spPr>
          <a:xfrm flipH="1">
            <a:off x="4297075" y="2403776"/>
            <a:ext cx="13500" cy="1773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7"/>
          <p:cNvCxnSpPr/>
          <p:nvPr/>
        </p:nvCxnSpPr>
        <p:spPr>
          <a:xfrm flipH="1">
            <a:off x="4818533" y="2387471"/>
            <a:ext cx="19200" cy="2097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7"/>
          <p:cNvCxnSpPr/>
          <p:nvPr/>
        </p:nvCxnSpPr>
        <p:spPr>
          <a:xfrm rot="10800000" flipH="1">
            <a:off x="4736489" y="2580776"/>
            <a:ext cx="101100" cy="315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7"/>
          <p:cNvCxnSpPr/>
          <p:nvPr/>
        </p:nvCxnSpPr>
        <p:spPr>
          <a:xfrm flipH="1">
            <a:off x="3921800" y="1188725"/>
            <a:ext cx="564300" cy="3096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27"/>
          <p:cNvCxnSpPr/>
          <p:nvPr/>
        </p:nvCxnSpPr>
        <p:spPr>
          <a:xfrm>
            <a:off x="4484276" y="1205897"/>
            <a:ext cx="528900" cy="3174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27"/>
          <p:cNvSpPr txBox="1"/>
          <p:nvPr/>
        </p:nvSpPr>
        <p:spPr>
          <a:xfrm>
            <a:off x="6674175" y="2406275"/>
            <a:ext cx="14610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78D8"/>
                </a:solidFill>
              </a:rPr>
              <a:t>Tubing</a:t>
            </a:r>
            <a:endParaRPr b="1">
              <a:solidFill>
                <a:srgbClr val="674EA7"/>
              </a:solidFill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4924206" y="2469662"/>
            <a:ext cx="10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C78D8"/>
                </a:solidFill>
              </a:rPr>
              <a:t>Spout</a:t>
            </a:r>
            <a:endParaRPr b="1" dirty="0">
              <a:solidFill>
                <a:srgbClr val="674EA7"/>
              </a:solidFill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5156800" y="944838"/>
            <a:ext cx="9123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AA84F"/>
                </a:solidFill>
              </a:rPr>
              <a:t>Speaker</a:t>
            </a:r>
            <a:r>
              <a:rPr lang="en" sz="1200" dirty="0"/>
              <a:t>	</a:t>
            </a:r>
            <a:endParaRPr b="1" dirty="0">
              <a:solidFill>
                <a:srgbClr val="674EA7"/>
              </a:solidFill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2897450" y="2673750"/>
            <a:ext cx="146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80000"/>
                </a:solidFill>
              </a:rPr>
              <a:t>Wall Opening</a:t>
            </a:r>
            <a:endParaRPr sz="1200" b="1" dirty="0">
              <a:solidFill>
                <a:srgbClr val="674EA7"/>
              </a:solidFill>
            </a:endParaRPr>
          </a:p>
        </p:txBody>
      </p:sp>
      <p:cxnSp>
        <p:nvCxnSpPr>
          <p:cNvPr id="34" name="Google Shape;224;p27">
            <a:extLst>
              <a:ext uri="{FF2B5EF4-FFF2-40B4-BE49-F238E27FC236}">
                <a16:creationId xmlns:a16="http://schemas.microsoft.com/office/drawing/2014/main" id="{F392553F-5D15-6743-9F43-2553DD714063}"/>
              </a:ext>
            </a:extLst>
          </p:cNvPr>
          <p:cNvCxnSpPr>
            <a:cxnSpLocks/>
          </p:cNvCxnSpPr>
          <p:nvPr/>
        </p:nvCxnSpPr>
        <p:spPr>
          <a:xfrm flipH="1">
            <a:off x="4816058" y="1357154"/>
            <a:ext cx="627320" cy="535016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224;p27">
            <a:extLst>
              <a:ext uri="{FF2B5EF4-FFF2-40B4-BE49-F238E27FC236}">
                <a16:creationId xmlns:a16="http://schemas.microsoft.com/office/drawing/2014/main" id="{7E0020A7-5BB6-B042-B944-75C5322BA5E5}"/>
              </a:ext>
            </a:extLst>
          </p:cNvPr>
          <p:cNvCxnSpPr>
            <a:cxnSpLocks/>
          </p:cNvCxnSpPr>
          <p:nvPr/>
        </p:nvCxnSpPr>
        <p:spPr>
          <a:xfrm flipH="1" flipV="1">
            <a:off x="4777374" y="2253943"/>
            <a:ext cx="465110" cy="36869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224;p27">
            <a:extLst>
              <a:ext uri="{FF2B5EF4-FFF2-40B4-BE49-F238E27FC236}">
                <a16:creationId xmlns:a16="http://schemas.microsoft.com/office/drawing/2014/main" id="{95921C5A-13CB-E941-8C16-1322D4D69830}"/>
              </a:ext>
            </a:extLst>
          </p:cNvPr>
          <p:cNvCxnSpPr>
            <a:cxnSpLocks/>
          </p:cNvCxnSpPr>
          <p:nvPr/>
        </p:nvCxnSpPr>
        <p:spPr>
          <a:xfrm flipV="1">
            <a:off x="3480816" y="2376035"/>
            <a:ext cx="884386" cy="461288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224;p27">
            <a:extLst>
              <a:ext uri="{FF2B5EF4-FFF2-40B4-BE49-F238E27FC236}">
                <a16:creationId xmlns:a16="http://schemas.microsoft.com/office/drawing/2014/main" id="{BD821A87-0779-4F4C-8736-A146EC4CC982}"/>
              </a:ext>
            </a:extLst>
          </p:cNvPr>
          <p:cNvCxnSpPr>
            <a:cxnSpLocks/>
          </p:cNvCxnSpPr>
          <p:nvPr/>
        </p:nvCxnSpPr>
        <p:spPr>
          <a:xfrm>
            <a:off x="2725862" y="2509533"/>
            <a:ext cx="1523046" cy="69577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Google Shape;224;p27">
            <a:extLst>
              <a:ext uri="{FF2B5EF4-FFF2-40B4-BE49-F238E27FC236}">
                <a16:creationId xmlns:a16="http://schemas.microsoft.com/office/drawing/2014/main" id="{F02A7B8B-F2BF-3A4D-B292-115149AC87B8}"/>
              </a:ext>
            </a:extLst>
          </p:cNvPr>
          <p:cNvCxnSpPr>
            <a:cxnSpLocks/>
            <a:stCxn id="225" idx="1"/>
          </p:cNvCxnSpPr>
          <p:nvPr/>
        </p:nvCxnSpPr>
        <p:spPr>
          <a:xfrm flipH="1" flipV="1">
            <a:off x="5634041" y="2346421"/>
            <a:ext cx="1040134" cy="303154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224;p27">
            <a:extLst>
              <a:ext uri="{FF2B5EF4-FFF2-40B4-BE49-F238E27FC236}">
                <a16:creationId xmlns:a16="http://schemas.microsoft.com/office/drawing/2014/main" id="{BDF37A4E-92BD-A745-A8E7-666AA328EEA4}"/>
              </a:ext>
            </a:extLst>
          </p:cNvPr>
          <p:cNvCxnSpPr>
            <a:cxnSpLocks/>
          </p:cNvCxnSpPr>
          <p:nvPr/>
        </p:nvCxnSpPr>
        <p:spPr>
          <a:xfrm flipH="1">
            <a:off x="6270463" y="1892170"/>
            <a:ext cx="419417" cy="396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200" grpId="0"/>
      <p:bldP spid="225" grpId="0"/>
      <p:bldP spid="226" grpId="0"/>
      <p:bldP spid="227" grpId="0"/>
      <p:bldP spid="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142425" y="313050"/>
            <a:ext cx="924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Rodent Training Protocol</a:t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739988" y="1528750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791588" y="1948975"/>
            <a:ext cx="177000" cy="131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725213" y="1439425"/>
            <a:ext cx="2831700" cy="2654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725213" y="1439425"/>
            <a:ext cx="2831700" cy="67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739988" y="1480325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3200488" y="1480325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1940738" y="2043125"/>
            <a:ext cx="132600" cy="131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2150963" y="2043125"/>
            <a:ext cx="132600" cy="131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791588" y="1900550"/>
            <a:ext cx="177000" cy="131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3233638" y="1890725"/>
            <a:ext cx="177000" cy="131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8"/>
          <p:cNvCxnSpPr/>
          <p:nvPr/>
        </p:nvCxnSpPr>
        <p:spPr>
          <a:xfrm>
            <a:off x="1986213" y="1953400"/>
            <a:ext cx="207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2213063" y="1954900"/>
            <a:ext cx="8400" cy="29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8"/>
          <p:cNvSpPr/>
          <p:nvPr/>
        </p:nvSpPr>
        <p:spPr>
          <a:xfrm>
            <a:off x="880063" y="1893795"/>
            <a:ext cx="1128250" cy="198650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28"/>
          <p:cNvSpPr/>
          <p:nvPr/>
        </p:nvSpPr>
        <p:spPr>
          <a:xfrm rot="10800000" flipH="1">
            <a:off x="2213063" y="1893795"/>
            <a:ext cx="1128250" cy="198650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Google Shape;249;p28"/>
          <p:cNvSpPr/>
          <p:nvPr/>
        </p:nvSpPr>
        <p:spPr>
          <a:xfrm>
            <a:off x="1267763" y="1445825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2234125" y="1445825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1996038" y="1728650"/>
            <a:ext cx="243300" cy="1719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l="23010" t="20742" r="59444" b="66228"/>
          <a:stretch/>
        </p:blipFill>
        <p:spPr>
          <a:xfrm>
            <a:off x="1550813" y="2151150"/>
            <a:ext cx="912425" cy="67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28"/>
          <p:cNvCxnSpPr/>
          <p:nvPr/>
        </p:nvCxnSpPr>
        <p:spPr>
          <a:xfrm>
            <a:off x="1853363" y="2318250"/>
            <a:ext cx="132900" cy="615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8"/>
          <p:cNvCxnSpPr/>
          <p:nvPr/>
        </p:nvCxnSpPr>
        <p:spPr>
          <a:xfrm flipH="1">
            <a:off x="1853363" y="2187875"/>
            <a:ext cx="10800" cy="1452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28"/>
          <p:cNvCxnSpPr/>
          <p:nvPr/>
        </p:nvCxnSpPr>
        <p:spPr>
          <a:xfrm flipH="1">
            <a:off x="2273738" y="2174513"/>
            <a:ext cx="15300" cy="1719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8"/>
          <p:cNvCxnSpPr/>
          <p:nvPr/>
        </p:nvCxnSpPr>
        <p:spPr>
          <a:xfrm rot="10800000" flipH="1">
            <a:off x="2207438" y="2332950"/>
            <a:ext cx="81600" cy="258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8"/>
          <p:cNvSpPr txBox="1"/>
          <p:nvPr/>
        </p:nvSpPr>
        <p:spPr>
          <a:xfrm>
            <a:off x="252617" y="4118824"/>
            <a:ext cx="4785107" cy="69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80000"/>
                </a:solidFill>
              </a:rPr>
              <a:t>Wall Opening	</a:t>
            </a:r>
            <a:r>
              <a:rPr lang="en" sz="1200" b="1" dirty="0">
                <a:solidFill>
                  <a:srgbClr val="FF9900"/>
                </a:solidFill>
              </a:rPr>
              <a:t>Screen</a:t>
            </a:r>
            <a:r>
              <a:rPr lang="en" sz="1200" dirty="0"/>
              <a:t>	           </a:t>
            </a:r>
            <a:r>
              <a:rPr lang="en" sz="1200" b="1" dirty="0">
                <a:solidFill>
                  <a:srgbClr val="6AA84F"/>
                </a:solidFill>
              </a:rPr>
              <a:t>Speaker</a:t>
            </a:r>
            <a:r>
              <a:rPr lang="en" sz="1200" dirty="0"/>
              <a:t>	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C78D8"/>
                </a:solidFill>
              </a:rPr>
              <a:t>Water System</a:t>
            </a:r>
            <a:r>
              <a:rPr lang="en" sz="1200" dirty="0"/>
              <a:t>	 </a:t>
            </a:r>
            <a:r>
              <a:rPr lang="en" sz="1200" b="1" dirty="0">
                <a:solidFill>
                  <a:srgbClr val="674EA7"/>
                </a:solidFill>
              </a:rPr>
              <a:t>Goal-Post Head Fixation</a:t>
            </a:r>
            <a:endParaRPr sz="1200" b="1" dirty="0">
              <a:solidFill>
                <a:srgbClr val="674EA7"/>
              </a:solidFill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2777187" y="4360319"/>
            <a:ext cx="387300" cy="67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1414811" y="4548495"/>
            <a:ext cx="142500" cy="2211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4248361" y="4334524"/>
            <a:ext cx="142500" cy="1314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448" y="4490623"/>
            <a:ext cx="279023" cy="2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/>
          <p:nvPr/>
        </p:nvSpPr>
        <p:spPr>
          <a:xfrm>
            <a:off x="1408313" y="4304232"/>
            <a:ext cx="142500" cy="1314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84AA8B-D9A5-4701-B526-8FB2F561F05C}"/>
              </a:ext>
            </a:extLst>
          </p:cNvPr>
          <p:cNvSpPr/>
          <p:nvPr/>
        </p:nvSpPr>
        <p:spPr>
          <a:xfrm>
            <a:off x="5489188" y="480060"/>
            <a:ext cx="2058696" cy="498762"/>
          </a:xfrm>
          <a:prstGeom prst="roundRect">
            <a:avLst/>
          </a:prstGeom>
          <a:solidFill>
            <a:srgbClr val="5C99D4"/>
          </a:solidFill>
          <a:ln>
            <a:solidFill>
              <a:srgbClr val="5C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Screens display pair of images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5E7A08-037D-4E24-BFA9-D3DEB33578C9}"/>
              </a:ext>
            </a:extLst>
          </p:cNvPr>
          <p:cNvSpPr/>
          <p:nvPr/>
        </p:nvSpPr>
        <p:spPr>
          <a:xfrm>
            <a:off x="5489188" y="1280165"/>
            <a:ext cx="2058696" cy="498762"/>
          </a:xfrm>
          <a:prstGeom prst="roundRect">
            <a:avLst/>
          </a:prstGeom>
          <a:solidFill>
            <a:srgbClr val="249864"/>
          </a:solidFill>
          <a:ln>
            <a:solidFill>
              <a:srgbClr val="249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Rodent licks correct spout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4DF1BEB-EB25-40E2-A190-CBCA9DAAE6AE}"/>
              </a:ext>
            </a:extLst>
          </p:cNvPr>
          <p:cNvSpPr/>
          <p:nvPr/>
        </p:nvSpPr>
        <p:spPr>
          <a:xfrm>
            <a:off x="5553990" y="2141185"/>
            <a:ext cx="1929091" cy="732921"/>
          </a:xfrm>
          <a:prstGeom prst="roundRect">
            <a:avLst/>
          </a:prstGeom>
          <a:solidFill>
            <a:srgbClr val="249864"/>
          </a:solidFill>
          <a:ln>
            <a:solidFill>
              <a:srgbClr val="249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Lick registered by Capacitive Sensor and recorded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C8D0EC4-F633-42B8-8FE4-35CAC5367A1F}"/>
              </a:ext>
            </a:extLst>
          </p:cNvPr>
          <p:cNvSpPr/>
          <p:nvPr/>
        </p:nvSpPr>
        <p:spPr>
          <a:xfrm>
            <a:off x="5553990" y="3236364"/>
            <a:ext cx="1929091" cy="619495"/>
          </a:xfrm>
          <a:prstGeom prst="roundRect">
            <a:avLst/>
          </a:prstGeom>
          <a:solidFill>
            <a:srgbClr val="249864"/>
          </a:solidFill>
          <a:ln>
            <a:solidFill>
              <a:srgbClr val="249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Solenoid Valve opens, Light and Sound indicate correct choice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C2D4DEC-E7EE-472C-812C-36A3A6C2BC22}"/>
              </a:ext>
            </a:extLst>
          </p:cNvPr>
          <p:cNvSpPr/>
          <p:nvPr/>
        </p:nvSpPr>
        <p:spPr>
          <a:xfrm>
            <a:off x="5553990" y="4174157"/>
            <a:ext cx="1929091" cy="508659"/>
          </a:xfrm>
          <a:prstGeom prst="roundRect">
            <a:avLst/>
          </a:prstGeom>
          <a:solidFill>
            <a:srgbClr val="249864"/>
          </a:solidFill>
          <a:ln>
            <a:solidFill>
              <a:srgbClr val="249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Rodent</a:t>
            </a:r>
            <a:r>
              <a:rPr lang="en-US" sz="1159" dirty="0"/>
              <a:t> </a:t>
            </a:r>
            <a:r>
              <a:rPr lang="en-US" sz="1159" dirty="0">
                <a:solidFill>
                  <a:schemeClr val="tx1"/>
                </a:solidFill>
              </a:rPr>
              <a:t>receives water reward at spout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6F2EB3-52CA-431C-8CCF-6B933461044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6518536" y="978822"/>
            <a:ext cx="0" cy="301343"/>
          </a:xfrm>
          <a:prstGeom prst="straightConnector1">
            <a:avLst/>
          </a:prstGeom>
          <a:ln w="57150">
            <a:solidFill>
              <a:srgbClr val="249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12C075-ECDB-4BA1-B94C-187EFBB7E12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6518536" y="1778927"/>
            <a:ext cx="0" cy="362258"/>
          </a:xfrm>
          <a:prstGeom prst="straightConnector1">
            <a:avLst/>
          </a:prstGeom>
          <a:ln w="57150">
            <a:solidFill>
              <a:srgbClr val="249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FDB3BE-AFF9-49B8-B2B4-E5877379790E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6518536" y="2874106"/>
            <a:ext cx="0" cy="362258"/>
          </a:xfrm>
          <a:prstGeom prst="straightConnector1">
            <a:avLst/>
          </a:prstGeom>
          <a:ln w="57150">
            <a:solidFill>
              <a:srgbClr val="249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37292B-0777-4EB9-9DF9-FB493B9B6226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6518536" y="3855859"/>
            <a:ext cx="0" cy="318298"/>
          </a:xfrm>
          <a:prstGeom prst="straightConnector1">
            <a:avLst/>
          </a:prstGeom>
          <a:ln w="57150">
            <a:solidFill>
              <a:srgbClr val="249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142425" y="313050"/>
            <a:ext cx="924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Rodent Training Protocol</a:t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739988" y="1528750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791588" y="1948975"/>
            <a:ext cx="177000" cy="131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725213" y="1439425"/>
            <a:ext cx="2831700" cy="2654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725213" y="1439425"/>
            <a:ext cx="2831700" cy="67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739988" y="1480325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3200488" y="1480325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1940738" y="2043125"/>
            <a:ext cx="132600" cy="131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2150963" y="2043125"/>
            <a:ext cx="132600" cy="131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791588" y="1900550"/>
            <a:ext cx="177000" cy="131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3233638" y="1890725"/>
            <a:ext cx="177000" cy="131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8"/>
          <p:cNvCxnSpPr/>
          <p:nvPr/>
        </p:nvCxnSpPr>
        <p:spPr>
          <a:xfrm>
            <a:off x="1986213" y="1953400"/>
            <a:ext cx="207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2213063" y="1954900"/>
            <a:ext cx="8400" cy="29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8"/>
          <p:cNvSpPr/>
          <p:nvPr/>
        </p:nvSpPr>
        <p:spPr>
          <a:xfrm>
            <a:off x="880063" y="1893795"/>
            <a:ext cx="1128250" cy="198650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28"/>
          <p:cNvSpPr/>
          <p:nvPr/>
        </p:nvSpPr>
        <p:spPr>
          <a:xfrm rot="10800000" flipH="1">
            <a:off x="2213063" y="1893795"/>
            <a:ext cx="1128250" cy="198650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Google Shape;249;p28"/>
          <p:cNvSpPr/>
          <p:nvPr/>
        </p:nvSpPr>
        <p:spPr>
          <a:xfrm>
            <a:off x="1267763" y="1445825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2234125" y="1445825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1996038" y="1728650"/>
            <a:ext cx="243300" cy="1719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l="23010" t="20742" r="59444" b="66228"/>
          <a:stretch/>
        </p:blipFill>
        <p:spPr>
          <a:xfrm>
            <a:off x="1550813" y="2151150"/>
            <a:ext cx="912425" cy="67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28"/>
          <p:cNvCxnSpPr/>
          <p:nvPr/>
        </p:nvCxnSpPr>
        <p:spPr>
          <a:xfrm>
            <a:off x="1853363" y="2318250"/>
            <a:ext cx="132900" cy="615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8"/>
          <p:cNvCxnSpPr/>
          <p:nvPr/>
        </p:nvCxnSpPr>
        <p:spPr>
          <a:xfrm flipH="1">
            <a:off x="1853363" y="2187875"/>
            <a:ext cx="10800" cy="1452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28"/>
          <p:cNvCxnSpPr/>
          <p:nvPr/>
        </p:nvCxnSpPr>
        <p:spPr>
          <a:xfrm flipH="1">
            <a:off x="2273738" y="2174513"/>
            <a:ext cx="15300" cy="1719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8"/>
          <p:cNvCxnSpPr/>
          <p:nvPr/>
        </p:nvCxnSpPr>
        <p:spPr>
          <a:xfrm rot="10800000" flipH="1">
            <a:off x="2207438" y="2332950"/>
            <a:ext cx="81600" cy="258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8"/>
          <p:cNvSpPr txBox="1"/>
          <p:nvPr/>
        </p:nvSpPr>
        <p:spPr>
          <a:xfrm>
            <a:off x="252617" y="4118824"/>
            <a:ext cx="4785107" cy="69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80000"/>
                </a:solidFill>
              </a:rPr>
              <a:t>Wall Opening	  </a:t>
            </a:r>
            <a:r>
              <a:rPr lang="en" sz="1200" b="1" dirty="0">
                <a:solidFill>
                  <a:srgbClr val="FF9900"/>
                </a:solidFill>
              </a:rPr>
              <a:t>Screen</a:t>
            </a:r>
            <a:r>
              <a:rPr lang="en" sz="1200" dirty="0"/>
              <a:t>	           </a:t>
            </a:r>
            <a:r>
              <a:rPr lang="en" sz="1200" b="1" dirty="0">
                <a:solidFill>
                  <a:srgbClr val="6AA84F"/>
                </a:solidFill>
              </a:rPr>
              <a:t>Speaker</a:t>
            </a:r>
            <a:r>
              <a:rPr lang="en" sz="1200" dirty="0"/>
              <a:t>	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C78D8"/>
                </a:solidFill>
              </a:rPr>
              <a:t>Water System</a:t>
            </a:r>
            <a:r>
              <a:rPr lang="en" sz="1200" dirty="0"/>
              <a:t>	   </a:t>
            </a:r>
            <a:r>
              <a:rPr lang="en" sz="1200" b="1" dirty="0">
                <a:solidFill>
                  <a:srgbClr val="674EA7"/>
                </a:solidFill>
              </a:rPr>
              <a:t>Goal-Post Head Fixation</a:t>
            </a:r>
            <a:endParaRPr sz="1200" b="1" dirty="0">
              <a:solidFill>
                <a:srgbClr val="674EA7"/>
              </a:solidFill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2846338" y="4341660"/>
            <a:ext cx="387300" cy="67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1444188" y="4499038"/>
            <a:ext cx="142500" cy="2211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4239165" y="4274751"/>
            <a:ext cx="142500" cy="1314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2642" y="4499038"/>
            <a:ext cx="279023" cy="2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/>
          <p:nvPr/>
        </p:nvSpPr>
        <p:spPr>
          <a:xfrm>
            <a:off x="1466149" y="4274751"/>
            <a:ext cx="142500" cy="1314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84AA8B-D9A5-4701-B526-8FB2F561F05C}"/>
              </a:ext>
            </a:extLst>
          </p:cNvPr>
          <p:cNvSpPr/>
          <p:nvPr/>
        </p:nvSpPr>
        <p:spPr>
          <a:xfrm>
            <a:off x="5489188" y="480060"/>
            <a:ext cx="2058696" cy="498762"/>
          </a:xfrm>
          <a:prstGeom prst="roundRect">
            <a:avLst/>
          </a:prstGeom>
          <a:solidFill>
            <a:srgbClr val="5C99D4"/>
          </a:solidFill>
          <a:ln>
            <a:solidFill>
              <a:srgbClr val="5C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Screens display pair of images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5E7A08-037D-4E24-BFA9-D3DEB33578C9}"/>
              </a:ext>
            </a:extLst>
          </p:cNvPr>
          <p:cNvSpPr/>
          <p:nvPr/>
        </p:nvSpPr>
        <p:spPr>
          <a:xfrm>
            <a:off x="5489188" y="1400161"/>
            <a:ext cx="2058696" cy="498762"/>
          </a:xfrm>
          <a:prstGeom prst="roundRect">
            <a:avLst/>
          </a:prstGeom>
          <a:solidFill>
            <a:srgbClr val="E25858"/>
          </a:solidFill>
          <a:ln>
            <a:solidFill>
              <a:srgbClr val="E25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Rodent licks incorrect spout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4DF1BEB-EB25-40E2-A190-CBCA9DAAE6AE}"/>
              </a:ext>
            </a:extLst>
          </p:cNvPr>
          <p:cNvSpPr/>
          <p:nvPr/>
        </p:nvSpPr>
        <p:spPr>
          <a:xfrm>
            <a:off x="5553990" y="2353300"/>
            <a:ext cx="1929091" cy="498763"/>
          </a:xfrm>
          <a:prstGeom prst="roundRect">
            <a:avLst/>
          </a:prstGeom>
          <a:solidFill>
            <a:srgbClr val="E25858"/>
          </a:solidFill>
          <a:ln>
            <a:solidFill>
              <a:srgbClr val="E25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Solenoid Valve remains closed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C8D0EC4-F633-42B8-8FE4-35CAC5367A1F}"/>
              </a:ext>
            </a:extLst>
          </p:cNvPr>
          <p:cNvSpPr/>
          <p:nvPr/>
        </p:nvSpPr>
        <p:spPr>
          <a:xfrm>
            <a:off x="5553990" y="3236364"/>
            <a:ext cx="1929091" cy="928314"/>
          </a:xfrm>
          <a:prstGeom prst="roundRect">
            <a:avLst/>
          </a:prstGeom>
          <a:solidFill>
            <a:srgbClr val="E25858"/>
          </a:solidFill>
          <a:ln>
            <a:solidFill>
              <a:srgbClr val="E25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9" dirty="0">
                <a:solidFill>
                  <a:schemeClr val="tx1"/>
                </a:solidFill>
              </a:rPr>
              <a:t>System pauses for 5 seconds with screens still on as “timeout” punishment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6F2EB3-52CA-431C-8CCF-6B933461044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6518536" y="978822"/>
            <a:ext cx="0" cy="421339"/>
          </a:xfrm>
          <a:prstGeom prst="straightConnector1">
            <a:avLst/>
          </a:prstGeom>
          <a:ln w="57150">
            <a:solidFill>
              <a:srgbClr val="E25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12C075-ECDB-4BA1-B94C-187EFBB7E12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6518536" y="1898923"/>
            <a:ext cx="0" cy="454377"/>
          </a:xfrm>
          <a:prstGeom prst="straightConnector1">
            <a:avLst/>
          </a:prstGeom>
          <a:ln w="57150">
            <a:solidFill>
              <a:srgbClr val="E25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FDB3BE-AFF9-49B8-B2B4-E5877379790E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6518536" y="2852063"/>
            <a:ext cx="0" cy="384301"/>
          </a:xfrm>
          <a:prstGeom prst="straightConnector1">
            <a:avLst/>
          </a:prstGeom>
          <a:ln w="57150">
            <a:solidFill>
              <a:srgbClr val="E25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FDA Approval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cage is designed for rodent studies and therefore </a:t>
            </a:r>
            <a:r>
              <a:rPr lang="en" b="1"/>
              <a:t>does not require </a:t>
            </a:r>
            <a:r>
              <a:rPr lang="en" b="1">
                <a:solidFill>
                  <a:srgbClr val="FFFFFF"/>
                </a:solidFill>
              </a:rPr>
              <a:t>FDA approval</a:t>
            </a:r>
            <a:r>
              <a:rPr lang="en" b="1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Hengen lab has </a:t>
            </a:r>
            <a:r>
              <a:rPr lang="en" b="1">
                <a:solidFill>
                  <a:srgbClr val="FFFFFF"/>
                </a:solidFill>
              </a:rPr>
              <a:t>approval from the Institutional Animal Care and Use Committee (IACUC)</a:t>
            </a:r>
            <a:r>
              <a:rPr lang="en" b="1"/>
              <a:t> </a:t>
            </a:r>
            <a:r>
              <a:rPr lang="en"/>
              <a:t>to use this cage with mice.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181425" y="292625"/>
            <a:ext cx="93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of Product: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Cage, Screens, Lights, Sound, Temperature, Humidity</a:t>
            </a:r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1"/>
          </p:nvPr>
        </p:nvSpPr>
        <p:spPr>
          <a:xfrm>
            <a:off x="497175" y="1348875"/>
            <a:ext cx="4918200" cy="14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Cage components have been laser cut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Walls, floor, ceiling, and antechamber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Components awaiting assembly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l="4607" t="45742" r="18593" b="15427"/>
          <a:stretch/>
        </p:blipFill>
        <p:spPr>
          <a:xfrm>
            <a:off x="5493600" y="2540525"/>
            <a:ext cx="1863099" cy="125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4">
            <a:alphaModFix/>
          </a:blip>
          <a:srcRect t="11402" r="22438" b="17639"/>
          <a:stretch/>
        </p:blipFill>
        <p:spPr>
          <a:xfrm>
            <a:off x="5493600" y="1262225"/>
            <a:ext cx="1863099" cy="12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 rotWithShape="1">
          <a:blip r:embed="rId5">
            <a:alphaModFix/>
          </a:blip>
          <a:srcRect b="8517"/>
          <a:stretch/>
        </p:blipFill>
        <p:spPr>
          <a:xfrm>
            <a:off x="5493600" y="3796550"/>
            <a:ext cx="1863099" cy="12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 txBox="1"/>
          <p:nvPr/>
        </p:nvSpPr>
        <p:spPr>
          <a:xfrm>
            <a:off x="7517425" y="4418400"/>
            <a:ext cx="16266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https://www.mightyape.co.nz/product/aurora-led-light-strip-blue/22166761</a:t>
            </a:r>
            <a:endParaRPr sz="900">
              <a:solidFill>
                <a:srgbClr val="B7B7B7"/>
              </a:solidFill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body" idx="1"/>
          </p:nvPr>
        </p:nvSpPr>
        <p:spPr>
          <a:xfrm>
            <a:off x="497175" y="2716575"/>
            <a:ext cx="4918200" cy="10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Screens controlled by Arduinos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One Arduino per screen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1"/>
          </p:nvPr>
        </p:nvSpPr>
        <p:spPr>
          <a:xfrm>
            <a:off x="499200" y="3796550"/>
            <a:ext cx="4918200" cy="10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Light, sound, temperature/humidity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To-be assembled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uiExpand="1" build="p"/>
      <p:bldP spid="309" grpId="0"/>
      <p:bldP spid="310" grpId="0" build="p"/>
      <p:bldP spid="3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Design Specifications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50" y="1438050"/>
            <a:ext cx="38100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48918" t="19236" r="15037" b="22822"/>
          <a:stretch/>
        </p:blipFill>
        <p:spPr>
          <a:xfrm>
            <a:off x="5369775" y="1438050"/>
            <a:ext cx="3047849" cy="23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289775" y="4709675"/>
            <a:ext cx="360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https://www.pdn.cam.ac.uk/images/homepage/Carousel/best-15-wpid-free-mice-silhouette-vector-image.jpg/image_view_fullscreen</a:t>
            </a:r>
            <a:endParaRPr sz="900">
              <a:solidFill>
                <a:srgbClr val="B7B7B7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91450" y="4709675"/>
            <a:ext cx="360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https://www.amazon.com/Vinyl-Stickers-Rat-Silhouette-Sticker/dp/B0115GNWZW</a:t>
            </a:r>
            <a:endParaRPr sz="900">
              <a:solidFill>
                <a:srgbClr val="B7B7B7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460100" y="4037375"/>
            <a:ext cx="25662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</a:rPr>
              <a:t>RAT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610600" y="4020825"/>
            <a:ext cx="25662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</a:rPr>
              <a:t>MOUSE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229900" y="4214350"/>
            <a:ext cx="2931300" cy="22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of Product: Water Delivery</a:t>
            </a:r>
            <a:endParaRPr/>
          </a:p>
        </p:txBody>
      </p:sp>
      <p:pic>
        <p:nvPicPr>
          <p:cNvPr id="317" name="Google Shape;3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758" y="1227925"/>
            <a:ext cx="4578180" cy="34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103" y="1697475"/>
            <a:ext cx="1459899" cy="19465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2"/>
          <p:cNvSpPr txBox="1"/>
          <p:nvPr/>
        </p:nvSpPr>
        <p:spPr>
          <a:xfrm>
            <a:off x="311700" y="3657800"/>
            <a:ext cx="1409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Water reservoir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2442825" y="3657800"/>
            <a:ext cx="1409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Spout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1" name="Google Shape;321;p32"/>
          <p:cNvCxnSpPr/>
          <p:nvPr/>
        </p:nvCxnSpPr>
        <p:spPr>
          <a:xfrm rot="10800000" flipH="1">
            <a:off x="1019550" y="3041650"/>
            <a:ext cx="788100" cy="7047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2" name="Google Shape;322;p32"/>
          <p:cNvCxnSpPr/>
          <p:nvPr/>
        </p:nvCxnSpPr>
        <p:spPr>
          <a:xfrm rot="10800000">
            <a:off x="2361500" y="3085750"/>
            <a:ext cx="426900" cy="6606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" name="Google Shape;323;p32"/>
          <p:cNvSpPr txBox="1"/>
          <p:nvPr/>
        </p:nvSpPr>
        <p:spPr>
          <a:xfrm>
            <a:off x="7775950" y="3746350"/>
            <a:ext cx="1409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Solenoid Valve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3867300" y="1227925"/>
            <a:ext cx="1409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Arduino Mega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3197750" y="3657800"/>
            <a:ext cx="16185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Capacitive Touch Sensors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4376375" y="3041650"/>
            <a:ext cx="16185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Driving Motor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327" name="Google Shape;327;p32"/>
          <p:cNvCxnSpPr/>
          <p:nvPr/>
        </p:nvCxnSpPr>
        <p:spPr>
          <a:xfrm rot="10800000" flipH="1">
            <a:off x="5160900" y="2750500"/>
            <a:ext cx="415500" cy="3885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32"/>
          <p:cNvCxnSpPr/>
          <p:nvPr/>
        </p:nvCxnSpPr>
        <p:spPr>
          <a:xfrm>
            <a:off x="4670350" y="1548050"/>
            <a:ext cx="90000" cy="3633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32"/>
          <p:cNvCxnSpPr/>
          <p:nvPr/>
        </p:nvCxnSpPr>
        <p:spPr>
          <a:xfrm rot="10800000">
            <a:off x="3672250" y="2999350"/>
            <a:ext cx="332400" cy="7650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32"/>
          <p:cNvCxnSpPr/>
          <p:nvPr/>
        </p:nvCxnSpPr>
        <p:spPr>
          <a:xfrm rot="10800000" flipH="1">
            <a:off x="3995500" y="2887900"/>
            <a:ext cx="22800" cy="8721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32"/>
          <p:cNvCxnSpPr/>
          <p:nvPr/>
        </p:nvCxnSpPr>
        <p:spPr>
          <a:xfrm rot="10800000">
            <a:off x="7206025" y="3956500"/>
            <a:ext cx="581400" cy="123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  <p:bldP spid="320" grpId="0"/>
      <p:bldP spid="323" grpId="0"/>
      <p:bldP spid="324" grpId="0"/>
      <p:bldP spid="325" grpId="0"/>
      <p:bldP spid="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Concept: Water Delivery System</a:t>
            </a: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Testing of the </a:t>
            </a:r>
            <a:r>
              <a:rPr lang="en" b="1" dirty="0">
                <a:solidFill>
                  <a:srgbClr val="FFFFFF"/>
                </a:solidFill>
              </a:rPr>
              <a:t>solenoid valve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38" name="Google Shape;338;p33"/>
          <p:cNvPicPr preferRelativeResize="0"/>
          <p:nvPr/>
        </p:nvPicPr>
        <p:blipFill rotWithShape="1">
          <a:blip r:embed="rId3">
            <a:alphaModFix/>
          </a:blip>
          <a:srcRect b="27776"/>
          <a:stretch/>
        </p:blipFill>
        <p:spPr>
          <a:xfrm>
            <a:off x="653297" y="2038390"/>
            <a:ext cx="3522877" cy="190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 rotWithShape="1">
          <a:blip r:embed="rId4">
            <a:alphaModFix/>
          </a:blip>
          <a:srcRect l="68111" t="61346" r="6816" b="5525"/>
          <a:stretch/>
        </p:blipFill>
        <p:spPr>
          <a:xfrm>
            <a:off x="6247556" y="2291925"/>
            <a:ext cx="1147850" cy="11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433" y="2486690"/>
            <a:ext cx="600402" cy="86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4172" y="2486690"/>
            <a:ext cx="600402" cy="863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416A2BA-12CE-4994-978E-3527323A6AD1}"/>
              </a:ext>
            </a:extLst>
          </p:cNvPr>
          <p:cNvSpPr/>
          <p:nvPr/>
        </p:nvSpPr>
        <p:spPr>
          <a:xfrm>
            <a:off x="5663045" y="2810741"/>
            <a:ext cx="508556" cy="30133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1D3281-9E5D-4F54-992A-AC12181F8874}"/>
              </a:ext>
            </a:extLst>
          </p:cNvPr>
          <p:cNvSpPr/>
          <p:nvPr/>
        </p:nvSpPr>
        <p:spPr>
          <a:xfrm>
            <a:off x="7471361" y="2810741"/>
            <a:ext cx="508556" cy="30133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324;p32">
            <a:extLst>
              <a:ext uri="{FF2B5EF4-FFF2-40B4-BE49-F238E27FC236}">
                <a16:creationId xmlns:a16="http://schemas.microsoft.com/office/drawing/2014/main" id="{101495FE-9E5F-284C-8C04-3210A18836B8}"/>
              </a:ext>
            </a:extLst>
          </p:cNvPr>
          <p:cNvSpPr txBox="1"/>
          <p:nvPr/>
        </p:nvSpPr>
        <p:spPr>
          <a:xfrm>
            <a:off x="2842729" y="3369013"/>
            <a:ext cx="1409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Arduino Mega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1" name="Google Shape;323;p32">
            <a:extLst>
              <a:ext uri="{FF2B5EF4-FFF2-40B4-BE49-F238E27FC236}">
                <a16:creationId xmlns:a16="http://schemas.microsoft.com/office/drawing/2014/main" id="{4192887C-EF7A-B941-AAC0-CE40CA81AABC}"/>
              </a:ext>
            </a:extLst>
          </p:cNvPr>
          <p:cNvSpPr txBox="1"/>
          <p:nvPr/>
        </p:nvSpPr>
        <p:spPr>
          <a:xfrm>
            <a:off x="1043893" y="3387500"/>
            <a:ext cx="1618499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Solenoid Valve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2" name="Google Shape;326;p32">
            <a:extLst>
              <a:ext uri="{FF2B5EF4-FFF2-40B4-BE49-F238E27FC236}">
                <a16:creationId xmlns:a16="http://schemas.microsoft.com/office/drawing/2014/main" id="{BDD88B24-6D1D-664C-8F08-5F94A9D9A1C6}"/>
              </a:ext>
            </a:extLst>
          </p:cNvPr>
          <p:cNvSpPr txBox="1"/>
          <p:nvPr/>
        </p:nvSpPr>
        <p:spPr>
          <a:xfrm>
            <a:off x="1468992" y="2261858"/>
            <a:ext cx="16185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Driving Motor</a:t>
            </a:r>
            <a:endParaRPr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4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Concept: Water Delivery System</a:t>
            </a:r>
            <a:endParaRPr/>
          </a:p>
        </p:txBody>
      </p:sp>
      <p:sp>
        <p:nvSpPr>
          <p:cNvPr id="347" name="Google Shape;34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of the</a:t>
            </a:r>
            <a:r>
              <a:rPr lang="en" b="1">
                <a:solidFill>
                  <a:srgbClr val="FFFFFF"/>
                </a:solidFill>
              </a:rPr>
              <a:t> capacitive sensor</a:t>
            </a:r>
            <a:endParaRPr b="1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MPR121 sensor board connected to an  Arduino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Code uploaded to the Arduino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Alert message printed upon touching any of the 12 sensors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 t="29774" r="67762" b="41418"/>
          <a:stretch/>
        </p:blipFill>
        <p:spPr>
          <a:xfrm>
            <a:off x="3116675" y="2893200"/>
            <a:ext cx="2748850" cy="18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4"/>
          <p:cNvSpPr txBox="1"/>
          <p:nvPr/>
        </p:nvSpPr>
        <p:spPr>
          <a:xfrm>
            <a:off x="1588125" y="3536150"/>
            <a:ext cx="16815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Tap with finger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50" name="Google Shape;350;p34"/>
          <p:cNvCxnSpPr/>
          <p:nvPr/>
        </p:nvCxnSpPr>
        <p:spPr>
          <a:xfrm rot="10800000" flipH="1">
            <a:off x="2972925" y="3723800"/>
            <a:ext cx="1236300" cy="24600"/>
          </a:xfrm>
          <a:prstGeom prst="straightConnector1">
            <a:avLst/>
          </a:prstGeom>
          <a:noFill/>
          <a:ln w="38100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34"/>
          <p:cNvCxnSpPr/>
          <p:nvPr/>
        </p:nvCxnSpPr>
        <p:spPr>
          <a:xfrm>
            <a:off x="2948175" y="3748400"/>
            <a:ext cx="1285800" cy="208200"/>
          </a:xfrm>
          <a:prstGeom prst="straightConnector1">
            <a:avLst/>
          </a:prstGeom>
          <a:noFill/>
          <a:ln w="38100" cap="flat" cmpd="sng">
            <a:solidFill>
              <a:srgbClr val="85200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Concept: Screens</a:t>
            </a:r>
            <a:endParaRPr/>
          </a:p>
        </p:txBody>
      </p:sp>
      <p:sp>
        <p:nvSpPr>
          <p:cNvPr id="357" name="Google Shape;35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 arduino connected to each of two screens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Arduino code written to display a different image on each screen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Uploading Arduino code → screens displayed the images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l="4607" t="45742" r="18593" b="15427"/>
          <a:stretch/>
        </p:blipFill>
        <p:spPr>
          <a:xfrm>
            <a:off x="856100" y="2453975"/>
            <a:ext cx="3420998" cy="23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5"/>
          <p:cNvPicPr preferRelativeResize="0"/>
          <p:nvPr/>
        </p:nvPicPr>
        <p:blipFill rotWithShape="1">
          <a:blip r:embed="rId4">
            <a:alphaModFix/>
          </a:blip>
          <a:srcRect b="4242"/>
          <a:stretch/>
        </p:blipFill>
        <p:spPr>
          <a:xfrm>
            <a:off x="1562575" y="2750162"/>
            <a:ext cx="2215225" cy="17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5"/>
          <p:cNvPicPr preferRelativeResize="0"/>
          <p:nvPr/>
        </p:nvPicPr>
        <p:blipFill rotWithShape="1">
          <a:blip r:embed="rId3">
            <a:alphaModFix/>
          </a:blip>
          <a:srcRect l="4607" t="45742" r="18593" b="15427"/>
          <a:stretch/>
        </p:blipFill>
        <p:spPr>
          <a:xfrm>
            <a:off x="4962200" y="2453975"/>
            <a:ext cx="3420998" cy="23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/>
          <p:cNvPicPr preferRelativeResize="0"/>
          <p:nvPr/>
        </p:nvPicPr>
        <p:blipFill rotWithShape="1">
          <a:blip r:embed="rId5">
            <a:alphaModFix/>
          </a:blip>
          <a:srcRect b="5482"/>
          <a:stretch/>
        </p:blipFill>
        <p:spPr>
          <a:xfrm>
            <a:off x="5692050" y="2804400"/>
            <a:ext cx="2215225" cy="17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5"/>
          <p:cNvSpPr txBox="1"/>
          <p:nvPr/>
        </p:nvSpPr>
        <p:spPr>
          <a:xfrm>
            <a:off x="1024125" y="4851975"/>
            <a:ext cx="4588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https://suncatcherstudio.com/patterns/cat-silhouettes/</a:t>
            </a:r>
            <a:endParaRPr sz="900">
              <a:solidFill>
                <a:srgbClr val="B7B7B7"/>
              </a:solidFill>
            </a:endParaRPr>
          </a:p>
        </p:txBody>
      </p:sp>
      <p:sp>
        <p:nvSpPr>
          <p:cNvPr id="363" name="Google Shape;363;p35"/>
          <p:cNvSpPr txBox="1"/>
          <p:nvPr/>
        </p:nvSpPr>
        <p:spPr>
          <a:xfrm>
            <a:off x="5168000" y="4904625"/>
            <a:ext cx="4588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https://suncatcherstudio.com/patterns/cat-silhouettes/</a:t>
            </a:r>
            <a:endParaRPr sz="9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Concept: Raspberry Pi Controlling Arduino</a:t>
            </a:r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existing Hengen lab setup demonstrates feasibility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signals to an Arduino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 turns lights on/off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schedule based on circadian rhythm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0" name="Google Shape;3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625" y="2771928"/>
            <a:ext cx="2590126" cy="19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6"/>
          <p:cNvSpPr txBox="1"/>
          <p:nvPr/>
        </p:nvSpPr>
        <p:spPr>
          <a:xfrm>
            <a:off x="5004175" y="4742750"/>
            <a:ext cx="26670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https://freebiesupply.com/logos/arduino-logo/</a:t>
            </a:r>
            <a:endParaRPr sz="900">
              <a:solidFill>
                <a:srgbClr val="B7B7B7"/>
              </a:solidFill>
            </a:endParaRPr>
          </a:p>
        </p:txBody>
      </p:sp>
      <p:pic>
        <p:nvPicPr>
          <p:cNvPr id="372" name="Google Shape;3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575" y="2980775"/>
            <a:ext cx="1355300" cy="17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/>
          <p:nvPr/>
        </p:nvSpPr>
        <p:spPr>
          <a:xfrm>
            <a:off x="2337175" y="4742750"/>
            <a:ext cx="26670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</a:rPr>
              <a:t>https://www.raspberrypi.org/trademark-rules/</a:t>
            </a:r>
            <a:endParaRPr sz="9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Design Specifications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5342575" y="1860775"/>
            <a:ext cx="3639300" cy="18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6x6x9” </a:t>
            </a:r>
            <a:r>
              <a:rPr lang="en"/>
              <a:t>living space</a:t>
            </a:r>
            <a:endParaRPr/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3x6x9” </a:t>
            </a:r>
            <a:r>
              <a:rPr lang="en"/>
              <a:t>antechamber 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i="1"/>
              <a:t>Transparent</a:t>
            </a:r>
            <a:r>
              <a:rPr lang="en" b="1"/>
              <a:t> </a:t>
            </a:r>
            <a:r>
              <a:rPr lang="en"/>
              <a:t>wall between cages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3575"/>
            <a:ext cx="5065276" cy="38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Design Specifications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625900" y="2325550"/>
            <a:ext cx="6518100" cy="101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-1211250" y="1903475"/>
            <a:ext cx="472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</a:rPr>
              <a:t>9 PM - 9 AM </a:t>
            </a:r>
            <a:endParaRPr sz="1600" b="1">
              <a:solidFill>
                <a:srgbClr val="FFFFFF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9CB9C"/>
                </a:solidFill>
              </a:rPr>
              <a:t>     WATER DEPRIVATION	</a:t>
            </a:r>
            <a:r>
              <a:rPr lang="en">
                <a:solidFill>
                  <a:srgbClr val="FFFFFF"/>
                </a:solidFill>
              </a:rPr>
              <a:t>												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338450" y="2807888"/>
            <a:ext cx="22497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                   </a:t>
            </a:r>
            <a:r>
              <a:rPr lang="en" sz="1800">
                <a:solidFill>
                  <a:srgbClr val="C27BA0"/>
                </a:solidFill>
              </a:rPr>
              <a:t>TRAINING</a:t>
            </a:r>
            <a:endParaRPr sz="180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     9 AM - 10 AM</a:t>
            </a:r>
            <a:r>
              <a:rPr lang="en" sz="1800">
                <a:solidFill>
                  <a:srgbClr val="FFFFFF"/>
                </a:solidFill>
              </a:rPr>
              <a:t> </a:t>
            </a:r>
            <a:r>
              <a:rPr lang="en" sz="1800">
                <a:solidFill>
                  <a:srgbClr val="C27BA0"/>
                </a:solidFill>
              </a:rPr>
              <a:t>	</a:t>
            </a:r>
            <a:r>
              <a:rPr lang="en">
                <a:solidFill>
                  <a:srgbClr val="FFFFFF"/>
                </a:solidFill>
              </a:rPr>
              <a:t>			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232750" y="1903475"/>
            <a:ext cx="472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10 AM - 9 PM (the next day)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6D7A8"/>
                </a:solidFill>
              </a:rPr>
              <a:t>35 HRS UNRESTRICTED WATER</a:t>
            </a:r>
            <a:r>
              <a:rPr lang="en">
                <a:solidFill>
                  <a:srgbClr val="F9CB9C"/>
                </a:solidFill>
              </a:rPr>
              <a:t>	</a:t>
            </a:r>
            <a:r>
              <a:rPr lang="en">
                <a:solidFill>
                  <a:srgbClr val="FFFFFF"/>
                </a:solidFill>
              </a:rPr>
              <a:t>												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300700" y="2577100"/>
            <a:ext cx="325200" cy="514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0" y="2577100"/>
            <a:ext cx="2300700" cy="514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Design Specifications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7340149" y="1651007"/>
            <a:ext cx="1524144" cy="244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80000"/>
                </a:solidFill>
              </a:rPr>
              <a:t>Wall Opening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9900"/>
                </a:solidFill>
              </a:rPr>
              <a:t>Screen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AA84F"/>
                </a:solidFill>
              </a:rPr>
              <a:t>Speaker</a:t>
            </a:r>
            <a:r>
              <a:rPr lang="en" sz="1200" dirty="0"/>
              <a:t>	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C78D8"/>
                </a:solidFill>
              </a:rPr>
              <a:t>Water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674E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74EA7"/>
                </a:solidFill>
              </a:rPr>
              <a:t>Goal-Post Head Fixation</a:t>
            </a:r>
            <a:endParaRPr sz="1200" b="1" dirty="0">
              <a:solidFill>
                <a:srgbClr val="674EA7"/>
              </a:solidFill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8068859" y="2203862"/>
            <a:ext cx="387300" cy="67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8532427" y="2810643"/>
            <a:ext cx="142500" cy="2211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8120009" y="2520856"/>
            <a:ext cx="142500" cy="1314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985" y="3399568"/>
            <a:ext cx="279023" cy="2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8474871" y="1773771"/>
            <a:ext cx="142500" cy="1314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000846" y="1221615"/>
            <a:ext cx="7908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Old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139921" y="1247111"/>
            <a:ext cx="7908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New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7" name="Google Shape;383;p38">
            <a:extLst>
              <a:ext uri="{FF2B5EF4-FFF2-40B4-BE49-F238E27FC236}">
                <a16:creationId xmlns:a16="http://schemas.microsoft.com/office/drawing/2014/main" id="{9F417B30-9E2E-0748-8C11-21E43F639043}"/>
              </a:ext>
            </a:extLst>
          </p:cNvPr>
          <p:cNvSpPr/>
          <p:nvPr/>
        </p:nvSpPr>
        <p:spPr>
          <a:xfrm>
            <a:off x="4422496" y="1713636"/>
            <a:ext cx="2831700" cy="2654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84;p38">
            <a:extLst>
              <a:ext uri="{FF2B5EF4-FFF2-40B4-BE49-F238E27FC236}">
                <a16:creationId xmlns:a16="http://schemas.microsoft.com/office/drawing/2014/main" id="{4C7F6891-F1AB-2948-946B-B8DE6B9930BB}"/>
              </a:ext>
            </a:extLst>
          </p:cNvPr>
          <p:cNvSpPr/>
          <p:nvPr/>
        </p:nvSpPr>
        <p:spPr>
          <a:xfrm>
            <a:off x="4422496" y="1713636"/>
            <a:ext cx="2831700" cy="67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85;p38">
            <a:extLst>
              <a:ext uri="{FF2B5EF4-FFF2-40B4-BE49-F238E27FC236}">
                <a16:creationId xmlns:a16="http://schemas.microsoft.com/office/drawing/2014/main" id="{A760A75A-F092-D841-A957-9636D061D9B4}"/>
              </a:ext>
            </a:extLst>
          </p:cNvPr>
          <p:cNvSpPr/>
          <p:nvPr/>
        </p:nvSpPr>
        <p:spPr>
          <a:xfrm>
            <a:off x="4437271" y="1754536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86;p38">
            <a:extLst>
              <a:ext uri="{FF2B5EF4-FFF2-40B4-BE49-F238E27FC236}">
                <a16:creationId xmlns:a16="http://schemas.microsoft.com/office/drawing/2014/main" id="{CDCEB1FF-4E40-C348-831A-0D96FCA3DD1E}"/>
              </a:ext>
            </a:extLst>
          </p:cNvPr>
          <p:cNvSpPr/>
          <p:nvPr/>
        </p:nvSpPr>
        <p:spPr>
          <a:xfrm>
            <a:off x="6897771" y="1754536"/>
            <a:ext cx="243300" cy="486600"/>
          </a:xfrm>
          <a:prstGeom prst="flowChartMagneticDisk">
            <a:avLst/>
          </a:prstGeom>
          <a:solidFill>
            <a:srgbClr val="4A86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87;p38">
            <a:extLst>
              <a:ext uri="{FF2B5EF4-FFF2-40B4-BE49-F238E27FC236}">
                <a16:creationId xmlns:a16="http://schemas.microsoft.com/office/drawing/2014/main" id="{5C3CA5B7-E5E0-994D-B474-23C276DAF103}"/>
              </a:ext>
            </a:extLst>
          </p:cNvPr>
          <p:cNvSpPr/>
          <p:nvPr/>
        </p:nvSpPr>
        <p:spPr>
          <a:xfrm>
            <a:off x="5638021" y="2317336"/>
            <a:ext cx="132600" cy="131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88;p38">
            <a:extLst>
              <a:ext uri="{FF2B5EF4-FFF2-40B4-BE49-F238E27FC236}">
                <a16:creationId xmlns:a16="http://schemas.microsoft.com/office/drawing/2014/main" id="{1F2789AC-5F2F-104C-BAD6-E7F2C7DC9B64}"/>
              </a:ext>
            </a:extLst>
          </p:cNvPr>
          <p:cNvSpPr/>
          <p:nvPr/>
        </p:nvSpPr>
        <p:spPr>
          <a:xfrm>
            <a:off x="5848246" y="2317336"/>
            <a:ext cx="132600" cy="131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89;p38">
            <a:extLst>
              <a:ext uri="{FF2B5EF4-FFF2-40B4-BE49-F238E27FC236}">
                <a16:creationId xmlns:a16="http://schemas.microsoft.com/office/drawing/2014/main" id="{B658639B-6702-654C-A14C-D94B9227C4C2}"/>
              </a:ext>
            </a:extLst>
          </p:cNvPr>
          <p:cNvSpPr/>
          <p:nvPr/>
        </p:nvSpPr>
        <p:spPr>
          <a:xfrm>
            <a:off x="4488871" y="2174761"/>
            <a:ext cx="177000" cy="1314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90;p38">
            <a:extLst>
              <a:ext uri="{FF2B5EF4-FFF2-40B4-BE49-F238E27FC236}">
                <a16:creationId xmlns:a16="http://schemas.microsoft.com/office/drawing/2014/main" id="{94848AA4-7594-CB44-9A21-1BA5FD2D0249}"/>
              </a:ext>
            </a:extLst>
          </p:cNvPr>
          <p:cNvSpPr/>
          <p:nvPr/>
        </p:nvSpPr>
        <p:spPr>
          <a:xfrm>
            <a:off x="6930921" y="2164936"/>
            <a:ext cx="177000" cy="131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391;p38">
            <a:extLst>
              <a:ext uri="{FF2B5EF4-FFF2-40B4-BE49-F238E27FC236}">
                <a16:creationId xmlns:a16="http://schemas.microsoft.com/office/drawing/2014/main" id="{94BEF726-FFE7-4141-9B0F-FC0F11883536}"/>
              </a:ext>
            </a:extLst>
          </p:cNvPr>
          <p:cNvCxnSpPr/>
          <p:nvPr/>
        </p:nvCxnSpPr>
        <p:spPr>
          <a:xfrm>
            <a:off x="5683496" y="2227611"/>
            <a:ext cx="207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392;p38">
            <a:extLst>
              <a:ext uri="{FF2B5EF4-FFF2-40B4-BE49-F238E27FC236}">
                <a16:creationId xmlns:a16="http://schemas.microsoft.com/office/drawing/2014/main" id="{729888F7-1289-5F4D-B140-993F0C0AFC39}"/>
              </a:ext>
            </a:extLst>
          </p:cNvPr>
          <p:cNvCxnSpPr/>
          <p:nvPr/>
        </p:nvCxnSpPr>
        <p:spPr>
          <a:xfrm>
            <a:off x="5910346" y="2229111"/>
            <a:ext cx="8400" cy="29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393;p38">
            <a:extLst>
              <a:ext uri="{FF2B5EF4-FFF2-40B4-BE49-F238E27FC236}">
                <a16:creationId xmlns:a16="http://schemas.microsoft.com/office/drawing/2014/main" id="{A9022EF3-E81F-FC49-80C6-F24A61BF5851}"/>
              </a:ext>
            </a:extLst>
          </p:cNvPr>
          <p:cNvSpPr/>
          <p:nvPr/>
        </p:nvSpPr>
        <p:spPr>
          <a:xfrm>
            <a:off x="4577346" y="2168006"/>
            <a:ext cx="1128250" cy="198650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394;p38">
            <a:extLst>
              <a:ext uri="{FF2B5EF4-FFF2-40B4-BE49-F238E27FC236}">
                <a16:creationId xmlns:a16="http://schemas.microsoft.com/office/drawing/2014/main" id="{9FBDDF71-8530-6740-B1E2-94B77C9A220A}"/>
              </a:ext>
            </a:extLst>
          </p:cNvPr>
          <p:cNvSpPr/>
          <p:nvPr/>
        </p:nvSpPr>
        <p:spPr>
          <a:xfrm rot="10800000" flipH="1">
            <a:off x="5910346" y="2168006"/>
            <a:ext cx="1128250" cy="198650"/>
          </a:xfrm>
          <a:custGeom>
            <a:avLst/>
            <a:gdLst/>
            <a:ahLst/>
            <a:cxnLst/>
            <a:rect l="l" t="t" r="r" b="b"/>
            <a:pathLst>
              <a:path w="45130" h="7946" extrusionOk="0">
                <a:moveTo>
                  <a:pt x="0" y="5088"/>
                </a:moveTo>
                <a:cubicBezTo>
                  <a:pt x="664" y="5531"/>
                  <a:pt x="-1106" y="8554"/>
                  <a:pt x="3982" y="7743"/>
                </a:cubicBezTo>
                <a:cubicBezTo>
                  <a:pt x="9070" y="6932"/>
                  <a:pt x="23672" y="1106"/>
                  <a:pt x="30530" y="221"/>
                </a:cubicBezTo>
                <a:cubicBezTo>
                  <a:pt x="37388" y="-664"/>
                  <a:pt x="42697" y="2065"/>
                  <a:pt x="45130" y="243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395;p38">
            <a:extLst>
              <a:ext uri="{FF2B5EF4-FFF2-40B4-BE49-F238E27FC236}">
                <a16:creationId xmlns:a16="http://schemas.microsoft.com/office/drawing/2014/main" id="{81D1816B-9EB9-DC4D-91FF-F50D11B42687}"/>
              </a:ext>
            </a:extLst>
          </p:cNvPr>
          <p:cNvSpPr/>
          <p:nvPr/>
        </p:nvSpPr>
        <p:spPr>
          <a:xfrm>
            <a:off x="4965046" y="1720036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96;p38">
            <a:extLst>
              <a:ext uri="{FF2B5EF4-FFF2-40B4-BE49-F238E27FC236}">
                <a16:creationId xmlns:a16="http://schemas.microsoft.com/office/drawing/2014/main" id="{C965109D-6628-C443-8FDE-A8A322E7F05D}"/>
              </a:ext>
            </a:extLst>
          </p:cNvPr>
          <p:cNvSpPr/>
          <p:nvPr/>
        </p:nvSpPr>
        <p:spPr>
          <a:xfrm>
            <a:off x="5931409" y="1720036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97;p38">
            <a:extLst>
              <a:ext uri="{FF2B5EF4-FFF2-40B4-BE49-F238E27FC236}">
                <a16:creationId xmlns:a16="http://schemas.microsoft.com/office/drawing/2014/main" id="{45C1B23B-47F4-354F-80B8-CBAB65908111}"/>
              </a:ext>
            </a:extLst>
          </p:cNvPr>
          <p:cNvSpPr/>
          <p:nvPr/>
        </p:nvSpPr>
        <p:spPr>
          <a:xfrm>
            <a:off x="5693321" y="2002861"/>
            <a:ext cx="243300" cy="1719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98;p38">
            <a:extLst>
              <a:ext uri="{FF2B5EF4-FFF2-40B4-BE49-F238E27FC236}">
                <a16:creationId xmlns:a16="http://schemas.microsoft.com/office/drawing/2014/main" id="{B3972696-4EC0-F645-A687-3CE530044D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010" t="20742" r="59444" b="66228"/>
          <a:stretch/>
        </p:blipFill>
        <p:spPr>
          <a:xfrm>
            <a:off x="5248096" y="2425361"/>
            <a:ext cx="912425" cy="67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99;p38">
            <a:extLst>
              <a:ext uri="{FF2B5EF4-FFF2-40B4-BE49-F238E27FC236}">
                <a16:creationId xmlns:a16="http://schemas.microsoft.com/office/drawing/2014/main" id="{99A3A8F3-3A38-E64E-BC3A-3F8BA3878C0E}"/>
              </a:ext>
            </a:extLst>
          </p:cNvPr>
          <p:cNvCxnSpPr/>
          <p:nvPr/>
        </p:nvCxnSpPr>
        <p:spPr>
          <a:xfrm>
            <a:off x="5550646" y="2592461"/>
            <a:ext cx="132900" cy="615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400;p38">
            <a:extLst>
              <a:ext uri="{FF2B5EF4-FFF2-40B4-BE49-F238E27FC236}">
                <a16:creationId xmlns:a16="http://schemas.microsoft.com/office/drawing/2014/main" id="{4D273109-3824-3B4E-A831-17751EA898EC}"/>
              </a:ext>
            </a:extLst>
          </p:cNvPr>
          <p:cNvCxnSpPr/>
          <p:nvPr/>
        </p:nvCxnSpPr>
        <p:spPr>
          <a:xfrm flipH="1">
            <a:off x="5550646" y="2462086"/>
            <a:ext cx="10800" cy="1452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401;p38">
            <a:extLst>
              <a:ext uri="{FF2B5EF4-FFF2-40B4-BE49-F238E27FC236}">
                <a16:creationId xmlns:a16="http://schemas.microsoft.com/office/drawing/2014/main" id="{CC75172B-C432-7140-AA6C-1090904F386A}"/>
              </a:ext>
            </a:extLst>
          </p:cNvPr>
          <p:cNvCxnSpPr/>
          <p:nvPr/>
        </p:nvCxnSpPr>
        <p:spPr>
          <a:xfrm flipH="1">
            <a:off x="5971021" y="2448724"/>
            <a:ext cx="15300" cy="1719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402;p38">
            <a:extLst>
              <a:ext uri="{FF2B5EF4-FFF2-40B4-BE49-F238E27FC236}">
                <a16:creationId xmlns:a16="http://schemas.microsoft.com/office/drawing/2014/main" id="{F0503929-B8DA-B24D-88D8-FE9C9A9587CE}"/>
              </a:ext>
            </a:extLst>
          </p:cNvPr>
          <p:cNvCxnSpPr/>
          <p:nvPr/>
        </p:nvCxnSpPr>
        <p:spPr>
          <a:xfrm rot="10800000" flipH="1">
            <a:off x="5904721" y="2607161"/>
            <a:ext cx="81600" cy="258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403;p38">
            <a:extLst>
              <a:ext uri="{FF2B5EF4-FFF2-40B4-BE49-F238E27FC236}">
                <a16:creationId xmlns:a16="http://schemas.microsoft.com/office/drawing/2014/main" id="{93E7472D-4F67-F846-920D-F89BCB558ED9}"/>
              </a:ext>
            </a:extLst>
          </p:cNvPr>
          <p:cNvSpPr/>
          <p:nvPr/>
        </p:nvSpPr>
        <p:spPr>
          <a:xfrm>
            <a:off x="375796" y="1713636"/>
            <a:ext cx="2831700" cy="2654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404;p38">
            <a:extLst>
              <a:ext uri="{FF2B5EF4-FFF2-40B4-BE49-F238E27FC236}">
                <a16:creationId xmlns:a16="http://schemas.microsoft.com/office/drawing/2014/main" id="{5013AD16-BAEB-4A4D-8607-5FFF63553FDF}"/>
              </a:ext>
            </a:extLst>
          </p:cNvPr>
          <p:cNvSpPr/>
          <p:nvPr/>
        </p:nvSpPr>
        <p:spPr>
          <a:xfrm>
            <a:off x="375796" y="1713636"/>
            <a:ext cx="2831700" cy="670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405;p38">
            <a:extLst>
              <a:ext uri="{FF2B5EF4-FFF2-40B4-BE49-F238E27FC236}">
                <a16:creationId xmlns:a16="http://schemas.microsoft.com/office/drawing/2014/main" id="{6D9E34E6-A8BC-AF4B-B9AC-D1531D5E9BA2}"/>
              </a:ext>
            </a:extLst>
          </p:cNvPr>
          <p:cNvSpPr/>
          <p:nvPr/>
        </p:nvSpPr>
        <p:spPr>
          <a:xfrm>
            <a:off x="435521" y="2154511"/>
            <a:ext cx="243300" cy="171900"/>
          </a:xfrm>
          <a:prstGeom prst="trapezoid">
            <a:avLst>
              <a:gd name="adj" fmla="val 2500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6;p38">
            <a:extLst>
              <a:ext uri="{FF2B5EF4-FFF2-40B4-BE49-F238E27FC236}">
                <a16:creationId xmlns:a16="http://schemas.microsoft.com/office/drawing/2014/main" id="{EED097FF-9CD9-D24B-BD43-AFE9CCD172FF}"/>
              </a:ext>
            </a:extLst>
          </p:cNvPr>
          <p:cNvSpPr/>
          <p:nvPr/>
        </p:nvSpPr>
        <p:spPr>
          <a:xfrm>
            <a:off x="1003871" y="1720036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07;p38">
            <a:extLst>
              <a:ext uri="{FF2B5EF4-FFF2-40B4-BE49-F238E27FC236}">
                <a16:creationId xmlns:a16="http://schemas.microsoft.com/office/drawing/2014/main" id="{EB597CA9-F457-FA46-8E01-7AC387419068}"/>
              </a:ext>
            </a:extLst>
          </p:cNvPr>
          <p:cNvSpPr/>
          <p:nvPr/>
        </p:nvSpPr>
        <p:spPr>
          <a:xfrm>
            <a:off x="1902671" y="1720036"/>
            <a:ext cx="640800" cy="131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08;p38">
            <a:extLst>
              <a:ext uri="{FF2B5EF4-FFF2-40B4-BE49-F238E27FC236}">
                <a16:creationId xmlns:a16="http://schemas.microsoft.com/office/drawing/2014/main" id="{93E92706-030D-844F-8402-5ED0DC9C6E35}"/>
              </a:ext>
            </a:extLst>
          </p:cNvPr>
          <p:cNvCxnSpPr/>
          <p:nvPr/>
        </p:nvCxnSpPr>
        <p:spPr>
          <a:xfrm rot="-5400000" flipH="1">
            <a:off x="1234721" y="1826386"/>
            <a:ext cx="719100" cy="183900"/>
          </a:xfrm>
          <a:prstGeom prst="bentConnector3">
            <a:avLst>
              <a:gd name="adj1" fmla="val 59988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09;p38">
            <a:extLst>
              <a:ext uri="{FF2B5EF4-FFF2-40B4-BE49-F238E27FC236}">
                <a16:creationId xmlns:a16="http://schemas.microsoft.com/office/drawing/2014/main" id="{FD9D32A9-2D2F-E64A-AE5D-B5FF142F7314}"/>
              </a:ext>
            </a:extLst>
          </p:cNvPr>
          <p:cNvSpPr/>
          <p:nvPr/>
        </p:nvSpPr>
        <p:spPr>
          <a:xfrm>
            <a:off x="1642396" y="2234386"/>
            <a:ext cx="298500" cy="297300"/>
          </a:xfrm>
          <a:prstGeom prst="ellipse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10;p38">
            <a:extLst>
              <a:ext uri="{FF2B5EF4-FFF2-40B4-BE49-F238E27FC236}">
                <a16:creationId xmlns:a16="http://schemas.microsoft.com/office/drawing/2014/main" id="{BE008D6B-0A39-0D46-949E-8403A05F92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010" t="21883" r="59444" b="66227"/>
          <a:stretch/>
        </p:blipFill>
        <p:spPr>
          <a:xfrm>
            <a:off x="1269046" y="2383836"/>
            <a:ext cx="912425" cy="61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11;p38">
            <a:extLst>
              <a:ext uri="{FF2B5EF4-FFF2-40B4-BE49-F238E27FC236}">
                <a16:creationId xmlns:a16="http://schemas.microsoft.com/office/drawing/2014/main" id="{1506876B-C130-C444-BFF6-A4B8F36F409A}"/>
              </a:ext>
            </a:extLst>
          </p:cNvPr>
          <p:cNvCxnSpPr/>
          <p:nvPr/>
        </p:nvCxnSpPr>
        <p:spPr>
          <a:xfrm rot="5400000">
            <a:off x="1635071" y="1829686"/>
            <a:ext cx="719100" cy="183900"/>
          </a:xfrm>
          <a:prstGeom prst="bentConnector3">
            <a:avLst>
              <a:gd name="adj1" fmla="val 59988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12;p38">
            <a:extLst>
              <a:ext uri="{FF2B5EF4-FFF2-40B4-BE49-F238E27FC236}">
                <a16:creationId xmlns:a16="http://schemas.microsoft.com/office/drawing/2014/main" id="{4BAFC74D-59A7-D04E-B4B1-D4A15AC57145}"/>
              </a:ext>
            </a:extLst>
          </p:cNvPr>
          <p:cNvSpPr/>
          <p:nvPr/>
        </p:nvSpPr>
        <p:spPr>
          <a:xfrm>
            <a:off x="3332734" y="2653961"/>
            <a:ext cx="992400" cy="61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Verification Plan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767BB-362A-40E5-B5FC-27B63241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498" y="1282715"/>
            <a:ext cx="1127042" cy="1020197"/>
          </a:xfrm>
          <a:prstGeom prst="rect">
            <a:avLst/>
          </a:prstGeom>
        </p:spPr>
      </p:pic>
      <p:sp>
        <p:nvSpPr>
          <p:cNvPr id="5" name="Google Shape;111;p18">
            <a:extLst>
              <a:ext uri="{FF2B5EF4-FFF2-40B4-BE49-F238E27FC236}">
                <a16:creationId xmlns:a16="http://schemas.microsoft.com/office/drawing/2014/main" id="{4C5264D3-B096-40C9-8D2A-D4ED81AC1292}"/>
              </a:ext>
            </a:extLst>
          </p:cNvPr>
          <p:cNvSpPr txBox="1">
            <a:spLocks/>
          </p:cNvSpPr>
          <p:nvPr/>
        </p:nvSpPr>
        <p:spPr>
          <a:xfrm>
            <a:off x="1114480" y="1960619"/>
            <a:ext cx="1631659" cy="1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200000"/>
              </a:lnSpc>
              <a:buSzPts val="1800"/>
              <a:buFont typeface="Arial"/>
              <a:buNone/>
            </a:pPr>
            <a:r>
              <a:rPr lang="en-US" sz="2500" dirty="0"/>
              <a:t>Screens</a:t>
            </a:r>
          </a:p>
        </p:txBody>
      </p:sp>
      <p:sp>
        <p:nvSpPr>
          <p:cNvPr id="6" name="Google Shape;111;p18">
            <a:extLst>
              <a:ext uri="{FF2B5EF4-FFF2-40B4-BE49-F238E27FC236}">
                <a16:creationId xmlns:a16="http://schemas.microsoft.com/office/drawing/2014/main" id="{8FE21FAF-EE09-4ECB-98FD-66DBD5FFE2A7}"/>
              </a:ext>
            </a:extLst>
          </p:cNvPr>
          <p:cNvSpPr txBox="1">
            <a:spLocks/>
          </p:cNvSpPr>
          <p:nvPr/>
        </p:nvSpPr>
        <p:spPr>
          <a:xfrm>
            <a:off x="2552540" y="2247917"/>
            <a:ext cx="3924650" cy="92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lvl="0" indent="0" algn="ctr">
              <a:lnSpc>
                <a:spcPct val="100000"/>
              </a:lnSpc>
              <a:buSzPts val="1800"/>
              <a:buNone/>
            </a:pPr>
            <a:r>
              <a:rPr lang="en-US" sz="2500" dirty="0"/>
              <a:t>Capacitive Touch </a:t>
            </a:r>
          </a:p>
          <a:p>
            <a:pPr marL="114300" lvl="0" indent="0" algn="ctr">
              <a:lnSpc>
                <a:spcPct val="100000"/>
              </a:lnSpc>
              <a:buSzPts val="1800"/>
              <a:buNone/>
            </a:pPr>
            <a:r>
              <a:rPr lang="en-US" sz="2500" dirty="0"/>
              <a:t>Sensor</a:t>
            </a:r>
          </a:p>
        </p:txBody>
      </p:sp>
      <p:sp>
        <p:nvSpPr>
          <p:cNvPr id="7" name="Google Shape;111;p18">
            <a:extLst>
              <a:ext uri="{FF2B5EF4-FFF2-40B4-BE49-F238E27FC236}">
                <a16:creationId xmlns:a16="http://schemas.microsoft.com/office/drawing/2014/main" id="{6CB55603-F01C-488D-8DCD-13A40AB1F493}"/>
              </a:ext>
            </a:extLst>
          </p:cNvPr>
          <p:cNvSpPr txBox="1">
            <a:spLocks/>
          </p:cNvSpPr>
          <p:nvPr/>
        </p:nvSpPr>
        <p:spPr>
          <a:xfrm>
            <a:off x="5859562" y="1982927"/>
            <a:ext cx="2884415" cy="97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200000"/>
              </a:lnSpc>
              <a:buSzPts val="1800"/>
              <a:buFont typeface="Arial"/>
              <a:buNone/>
            </a:pPr>
            <a:r>
              <a:rPr lang="en-US" sz="2500" dirty="0"/>
              <a:t>Solenoid Valve</a:t>
            </a:r>
          </a:p>
        </p:txBody>
      </p:sp>
      <p:sp>
        <p:nvSpPr>
          <p:cNvPr id="8" name="Google Shape;111;p18">
            <a:extLst>
              <a:ext uri="{FF2B5EF4-FFF2-40B4-BE49-F238E27FC236}">
                <a16:creationId xmlns:a16="http://schemas.microsoft.com/office/drawing/2014/main" id="{A7561E3D-6A93-4372-BC55-F94F1FA7F438}"/>
              </a:ext>
            </a:extLst>
          </p:cNvPr>
          <p:cNvSpPr txBox="1">
            <a:spLocks/>
          </p:cNvSpPr>
          <p:nvPr/>
        </p:nvSpPr>
        <p:spPr>
          <a:xfrm>
            <a:off x="1382134" y="3760283"/>
            <a:ext cx="1631659" cy="1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200000"/>
              </a:lnSpc>
              <a:buSzPts val="1800"/>
              <a:buNone/>
            </a:pPr>
            <a:r>
              <a:rPr lang="en-US" sz="2800" dirty="0"/>
              <a:t>Lights</a:t>
            </a:r>
          </a:p>
        </p:txBody>
      </p:sp>
      <p:sp>
        <p:nvSpPr>
          <p:cNvPr id="9" name="Google Shape;111;p18">
            <a:extLst>
              <a:ext uri="{FF2B5EF4-FFF2-40B4-BE49-F238E27FC236}">
                <a16:creationId xmlns:a16="http://schemas.microsoft.com/office/drawing/2014/main" id="{F478DF64-79DD-4DC2-96B5-1C0FAC3DEF6D}"/>
              </a:ext>
            </a:extLst>
          </p:cNvPr>
          <p:cNvSpPr txBox="1">
            <a:spLocks/>
          </p:cNvSpPr>
          <p:nvPr/>
        </p:nvSpPr>
        <p:spPr>
          <a:xfrm>
            <a:off x="3469927" y="3760283"/>
            <a:ext cx="2089875" cy="85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lvl="0" indent="0" algn="ctr">
              <a:lnSpc>
                <a:spcPct val="200000"/>
              </a:lnSpc>
              <a:buSzPts val="1800"/>
              <a:buNone/>
            </a:pPr>
            <a:r>
              <a:rPr lang="en-US" sz="2800" dirty="0"/>
              <a:t>Speaker</a:t>
            </a:r>
          </a:p>
        </p:txBody>
      </p:sp>
      <p:sp>
        <p:nvSpPr>
          <p:cNvPr id="10" name="Google Shape;111;p18">
            <a:extLst>
              <a:ext uri="{FF2B5EF4-FFF2-40B4-BE49-F238E27FC236}">
                <a16:creationId xmlns:a16="http://schemas.microsoft.com/office/drawing/2014/main" id="{DFECAC17-6E14-4B42-9C46-2A7C05A3A493}"/>
              </a:ext>
            </a:extLst>
          </p:cNvPr>
          <p:cNvSpPr txBox="1">
            <a:spLocks/>
          </p:cNvSpPr>
          <p:nvPr/>
        </p:nvSpPr>
        <p:spPr>
          <a:xfrm>
            <a:off x="6130209" y="3760283"/>
            <a:ext cx="2756773" cy="1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200000"/>
              </a:lnSpc>
              <a:buSzPts val="1800"/>
              <a:buNone/>
            </a:pPr>
            <a:r>
              <a:rPr lang="en-US" sz="2800" dirty="0"/>
              <a:t>Cage design</a:t>
            </a:r>
          </a:p>
          <a:p>
            <a:pPr marL="114300" lvl="0" indent="0">
              <a:lnSpc>
                <a:spcPct val="200000"/>
              </a:lnSpc>
              <a:buSzPts val="1800"/>
              <a:buNone/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60A62-5E96-462F-A517-595DED9D8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201" y="2939186"/>
            <a:ext cx="1123339" cy="12489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82BE44-6B32-44AF-AC35-A423CDC421CB}"/>
              </a:ext>
            </a:extLst>
          </p:cNvPr>
          <p:cNvSpPr/>
          <p:nvPr/>
        </p:nvSpPr>
        <p:spPr>
          <a:xfrm>
            <a:off x="6831763" y="3199741"/>
            <a:ext cx="1135974" cy="885599"/>
          </a:xfrm>
          <a:prstGeom prst="rect">
            <a:avLst/>
          </a:prstGeom>
          <a:noFill/>
          <a:ln w="57150">
            <a:solidFill>
              <a:srgbClr val="0A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26E7C-2061-4EBD-81AD-35D94BAE505C}"/>
              </a:ext>
            </a:extLst>
          </p:cNvPr>
          <p:cNvCxnSpPr>
            <a:cxnSpLocks/>
          </p:cNvCxnSpPr>
          <p:nvPr/>
        </p:nvCxnSpPr>
        <p:spPr>
          <a:xfrm>
            <a:off x="6831763" y="3472333"/>
            <a:ext cx="1135921" cy="0"/>
          </a:xfrm>
          <a:prstGeom prst="line">
            <a:avLst/>
          </a:prstGeom>
          <a:ln w="57150">
            <a:solidFill>
              <a:srgbClr val="0A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AD1585A6-F344-4592-B775-E8975CC39DA8}"/>
              </a:ext>
            </a:extLst>
          </p:cNvPr>
          <p:cNvSpPr/>
          <p:nvPr/>
        </p:nvSpPr>
        <p:spPr>
          <a:xfrm rot="10800000">
            <a:off x="7714799" y="3760283"/>
            <a:ext cx="249355" cy="271957"/>
          </a:xfrm>
          <a:prstGeom prst="rtTriangle">
            <a:avLst/>
          </a:prstGeom>
          <a:solidFill>
            <a:srgbClr val="0AB8FF"/>
          </a:solidFill>
          <a:ln>
            <a:solidFill>
              <a:srgbClr val="0A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549C1C-8F34-4FC3-BA30-AF93CF676001}"/>
              </a:ext>
            </a:extLst>
          </p:cNvPr>
          <p:cNvSpPr/>
          <p:nvPr/>
        </p:nvSpPr>
        <p:spPr>
          <a:xfrm>
            <a:off x="6959169" y="3273281"/>
            <a:ext cx="147666" cy="121480"/>
          </a:xfrm>
          <a:prstGeom prst="ellipse">
            <a:avLst/>
          </a:prstGeom>
          <a:solidFill>
            <a:srgbClr val="0AB8FF"/>
          </a:solidFill>
          <a:ln>
            <a:solidFill>
              <a:srgbClr val="0A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0AEE6-15A1-4826-A3E0-D36B90774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0" b="89861" l="9728" r="89986">
                        <a14:foregroundMark x1="10730" y1="34592" x2="5579" y2="43738"/>
                        <a14:foregroundMark x1="5579" y1="43738" x2="4149" y2="66600"/>
                        <a14:foregroundMark x1="4149" y1="66600" x2="9728" y2="73757"/>
                        <a14:foregroundMark x1="9728" y1="73757" x2="10413" y2="61990"/>
                        <a14:foregroundMark x1="10850" y1="41276" x2="10443" y2="36382"/>
                        <a14:foregroundMark x1="10443" y1="36382" x2="11016" y2="34990"/>
                        <a14:foregroundMark x1="64693" y1="59640" x2="64664" y2="63817"/>
                        <a14:foregroundMark x1="64807" y1="43340" x2="64756" y2="50673"/>
                        <a14:foregroundMark x1="64664" y1="63817" x2="66503" y2="59529"/>
                        <a14:foregroundMark x1="68273" y1="50456" x2="67668" y2="44334"/>
                        <a14:foregroundMark x1="67668" y1="44334" x2="64807" y2="44533"/>
                        <a14:backgroundMark x1="12732" y1="42346" x2="10873" y2="48310"/>
                        <a14:backgroundMark x1="11874" y1="45129" x2="11588" y2="62028"/>
                        <a14:backgroundMark x1="64378" y1="50696" x2="64664" y2="59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0600" y="3069463"/>
            <a:ext cx="1592767" cy="1146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910C9-9955-4195-B533-431F5BDD21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914" y="1168780"/>
            <a:ext cx="1603709" cy="11461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0A461D-E5C9-46F7-890F-16442BF5D2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28" b="93818" l="9894" r="89753">
                        <a14:foregroundMark x1="55227" y1="93245" x2="55991" y2="93695"/>
                        <a14:foregroundMark x1="51009" y1="90761" x2="51475" y2="91036"/>
                        <a14:foregroundMark x1="48057" y1="89335" x2="46996" y2="89026"/>
                        <a14:foregroundMark x1="52055" y1="19471" x2="51237" y2="20093"/>
                        <a14:foregroundMark x1="55799" y1="16622" x2="52325" y2="19265"/>
                        <a14:foregroundMark x1="59364" y1="13910" x2="57927" y2="15003"/>
                        <a14:foregroundMark x1="52535" y1="19823" x2="57740" y2="18743"/>
                        <a14:foregroundMark x1="51237" y1="20093" x2="52213" y2="19890"/>
                        <a14:foregroundMark x1="58459" y1="14848" x2="58127" y2="14529"/>
                        <a14:foregroundMark x1="43722" y1="18106" x2="43816" y2="18547"/>
                        <a14:foregroundMark x1="42327" y1="11559" x2="43534" y2="17222"/>
                        <a14:foregroundMark x1="44460" y1="16471" x2="45803" y2="12137"/>
                        <a14:foregroundMark x1="43816" y1="18547" x2="44030" y2="17857"/>
                        <a14:foregroundMark x1="41488" y1="10385" x2="40813" y2="10510"/>
                        <a14:foregroundMark x1="30565" y1="14065" x2="29329" y2="13910"/>
                        <a14:backgroundMark x1="60247" y1="89026" x2="49823" y2="88717"/>
                        <a14:backgroundMark x1="57244" y1="94127" x2="67845" y2="94127"/>
                        <a14:backgroundMark x1="55654" y1="94127" x2="59011" y2="94436"/>
                        <a14:backgroundMark x1="66078" y1="95518" x2="70318" y2="94281"/>
                        <a14:backgroundMark x1="48940" y1="88408" x2="52297" y2="89335"/>
                        <a14:backgroundMark x1="63604" y1="18547" x2="58834" y2="19938"/>
                        <a14:backgroundMark x1="52827" y1="22257" x2="51767" y2="23802"/>
                        <a14:backgroundMark x1="51590" y1="18238" x2="51413" y2="16847"/>
                        <a14:backgroundMark x1="48057" y1="8346" x2="47173" y2="12365"/>
                        <a14:backgroundMark x1="40813" y1="9428" x2="41519" y2="8810"/>
                        <a14:backgroundMark x1="41519" y1="18856" x2="42226" y2="19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4130" y="1160375"/>
            <a:ext cx="941467" cy="10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Fn3jSmpDwNV_oRMn87HXKELIxafR12iSYLBMKltrsjSZentw8qrnFkNOPLjrttJRnWR8zTgPGgAcN5TJ1YDNVPJ6geOxjayPGbUMG3f7WXpUgFL99NhlpGWK1CG0x0zpSSTqEHvLYw">
            <a:extLst>
              <a:ext uri="{FF2B5EF4-FFF2-40B4-BE49-F238E27FC236}">
                <a16:creationId xmlns:a16="http://schemas.microsoft.com/office/drawing/2014/main" id="{1CA8CA9B-3293-7840-B3DA-853C6A98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77" y="1114167"/>
            <a:ext cx="1922161" cy="14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6;p19">
            <a:extLst>
              <a:ext uri="{FF2B5EF4-FFF2-40B4-BE49-F238E27FC236}">
                <a16:creationId xmlns:a16="http://schemas.microsoft.com/office/drawing/2014/main" id="{7B4B66EC-A436-D84E-8064-1CA3F0EF51F6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349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Screen Verification</a:t>
            </a:r>
            <a:endParaRPr lang="en-US" dirty="0"/>
          </a:p>
        </p:txBody>
      </p:sp>
      <p:pic>
        <p:nvPicPr>
          <p:cNvPr id="6" name="Google Shape;119;p19">
            <a:extLst>
              <a:ext uri="{FF2B5EF4-FFF2-40B4-BE49-F238E27FC236}">
                <a16:creationId xmlns:a16="http://schemas.microsoft.com/office/drawing/2014/main" id="{87445544-E564-7442-9E68-71DE875A01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607" t="45742" r="18593" b="15427"/>
          <a:stretch/>
        </p:blipFill>
        <p:spPr>
          <a:xfrm>
            <a:off x="2461593" y="2139200"/>
            <a:ext cx="1628488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9;p19">
            <a:extLst>
              <a:ext uri="{FF2B5EF4-FFF2-40B4-BE49-F238E27FC236}">
                <a16:creationId xmlns:a16="http://schemas.microsoft.com/office/drawing/2014/main" id="{1CC3E7A0-C250-E941-BA2E-684BCF49F3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607" t="45742" r="18593" b="15427"/>
          <a:stretch/>
        </p:blipFill>
        <p:spPr>
          <a:xfrm>
            <a:off x="640963" y="2139200"/>
            <a:ext cx="1628488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lh6.googleusercontent.com/Fn3jSmpDwNV_oRMn87HXKELIxafR12iSYLBMKltrsjSZentw8qrnFkNOPLjrttJRnWR8zTgPGgAcN5TJ1YDNVPJ6geOxjayPGbUMG3f7WXpUgFL99NhlpGWK1CG0x0zpSSTqEHvLYw">
            <a:extLst>
              <a:ext uri="{FF2B5EF4-FFF2-40B4-BE49-F238E27FC236}">
                <a16:creationId xmlns:a16="http://schemas.microsoft.com/office/drawing/2014/main" id="{51A9EB4A-2C85-714C-B597-2747278F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66" y="3140353"/>
            <a:ext cx="1922161" cy="14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wagvJqvaPQgJylaiFi56kjRGX8W_UyUX5k2SocCK5rm7XtEaQ17KUCy93hh-RGpKyQChtBK-Lp_1vE9QcdZRF65SouV7DuYCoiHiFFok0JZGrUFay_aZEq1o0Ed00Fvj2TwF_QtTVw">
            <a:extLst>
              <a:ext uri="{FF2B5EF4-FFF2-40B4-BE49-F238E27FC236}">
                <a16:creationId xmlns:a16="http://schemas.microsoft.com/office/drawing/2014/main" id="{4316A057-D6B1-8441-85A7-EE3F164F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76" y="3180600"/>
            <a:ext cx="1922161" cy="1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6.googleusercontent.com/wagvJqvaPQgJylaiFi56kjRGX8W_UyUX5k2SocCK5rm7XtEaQ17KUCy93hh-RGpKyQChtBK-Lp_1vE9QcdZRF65SouV7DuYCoiHiFFok0JZGrUFay_aZEq1o0Ed00Fvj2TwF_QtTVw">
            <a:extLst>
              <a:ext uri="{FF2B5EF4-FFF2-40B4-BE49-F238E27FC236}">
                <a16:creationId xmlns:a16="http://schemas.microsoft.com/office/drawing/2014/main" id="{4E08B112-149E-754B-8434-F16F384F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66" y="1154414"/>
            <a:ext cx="1922161" cy="1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17;p19">
            <a:extLst>
              <a:ext uri="{FF2B5EF4-FFF2-40B4-BE49-F238E27FC236}">
                <a16:creationId xmlns:a16="http://schemas.microsoft.com/office/drawing/2014/main" id="{9031DF1A-B3AD-D340-93E1-3277436352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2219" y="1694377"/>
            <a:ext cx="3354464" cy="444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screens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Google Shape;117;p19">
            <a:extLst>
              <a:ext uri="{FF2B5EF4-FFF2-40B4-BE49-F238E27FC236}">
                <a16:creationId xmlns:a16="http://schemas.microsoft.com/office/drawing/2014/main" id="{135F4375-D831-084A-A07E-6DDF2788C8C3}"/>
              </a:ext>
            </a:extLst>
          </p:cNvPr>
          <p:cNvSpPr txBox="1">
            <a:spLocks/>
          </p:cNvSpPr>
          <p:nvPr/>
        </p:nvSpPr>
        <p:spPr>
          <a:xfrm>
            <a:off x="4495076" y="690781"/>
            <a:ext cx="4337224" cy="44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Display images at a programmed time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</p:txBody>
      </p:sp>
      <p:sp>
        <p:nvSpPr>
          <p:cNvPr id="15" name="Google Shape;117;p19">
            <a:extLst>
              <a:ext uri="{FF2B5EF4-FFF2-40B4-BE49-F238E27FC236}">
                <a16:creationId xmlns:a16="http://schemas.microsoft.com/office/drawing/2014/main" id="{1F1CC61F-9DDC-5847-96B7-6D3877CFDA96}"/>
              </a:ext>
            </a:extLst>
          </p:cNvPr>
          <p:cNvSpPr txBox="1">
            <a:spLocks/>
          </p:cNvSpPr>
          <p:nvPr/>
        </p:nvSpPr>
        <p:spPr>
          <a:xfrm>
            <a:off x="4560325" y="2607612"/>
            <a:ext cx="4337224" cy="44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Switch images after five minutes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1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37075" y="457975"/>
            <a:ext cx="44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Touch Sensor Verification</a:t>
            </a:r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87F2DE-F98E-49F1-8908-274322FE8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99486"/>
              </p:ext>
            </p:extLst>
          </p:nvPr>
        </p:nvGraphicFramePr>
        <p:xfrm>
          <a:off x="1026968" y="1030675"/>
          <a:ext cx="70900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6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l="68111" t="61346" r="6816" b="5525"/>
          <a:stretch/>
        </p:blipFill>
        <p:spPr>
          <a:xfrm>
            <a:off x="5353516" y="2062090"/>
            <a:ext cx="2133134" cy="197598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85175" y="484500"/>
            <a:ext cx="749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Valve Verification - Valve Opening</a:t>
            </a:r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C2AD74-8EFE-41DC-A592-9C53D51D45C7}"/>
              </a:ext>
            </a:extLst>
          </p:cNvPr>
          <p:cNvGraphicFramePr/>
          <p:nvPr>
            <p:extLst/>
          </p:nvPr>
        </p:nvGraphicFramePr>
        <p:xfrm>
          <a:off x="-1187348" y="978967"/>
          <a:ext cx="79466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27554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1291</Words>
  <Application>Microsoft Macintosh PowerPoint</Application>
  <PresentationFormat>On-screen Show (16:9)</PresentationFormat>
  <Paragraphs>240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 Dark</vt:lpstr>
      <vt:lpstr>Rodent Automated Training</vt:lpstr>
      <vt:lpstr>Changes to Design Specifications</vt:lpstr>
      <vt:lpstr>Changes to Design Specifications</vt:lpstr>
      <vt:lpstr>Changes to Design Specifications</vt:lpstr>
      <vt:lpstr>Changes to Design Specifications</vt:lpstr>
      <vt:lpstr>Verification Plan</vt:lpstr>
      <vt:lpstr>PowerPoint Presentation</vt:lpstr>
      <vt:lpstr>Touch Sensor Verification</vt:lpstr>
      <vt:lpstr>Valve Verification - Valve Opening</vt:lpstr>
      <vt:lpstr>Valve Verification - Correct Amount of Water</vt:lpstr>
      <vt:lpstr>Speaker Verification</vt:lpstr>
      <vt:lpstr>Cage Design Verification</vt:lpstr>
      <vt:lpstr>Validation Testing Plan</vt:lpstr>
      <vt:lpstr>Rodent Training Protocol</vt:lpstr>
      <vt:lpstr>Rodent Training Protocol: Setup</vt:lpstr>
      <vt:lpstr>Rodent Training Protocol</vt:lpstr>
      <vt:lpstr>Rodent Training Protocol</vt:lpstr>
      <vt:lpstr>FDA Approval Process </vt:lpstr>
      <vt:lpstr>Status of Product:  Cage, Screens, Lights, Sound, Temperature, Humidity</vt:lpstr>
      <vt:lpstr>Status of Product: Water Delivery</vt:lpstr>
      <vt:lpstr>Proof of Concept: Water Delivery System</vt:lpstr>
      <vt:lpstr>Proof of Concept: Water Delivery System</vt:lpstr>
      <vt:lpstr>Proof of Concept: Screens</vt:lpstr>
      <vt:lpstr>Proof of Concept: Raspberry Pi Controlling Arduino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Rodent Automated Training</dc:title>
  <cp:lastModifiedBy>Microsoft Office User</cp:lastModifiedBy>
  <cp:revision>19</cp:revision>
  <dcterms:modified xsi:type="dcterms:W3CDTF">2019-03-06T15:47:40Z</dcterms:modified>
</cp:coreProperties>
</file>