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7A0992-8EDC-45FB-8942-689A3440582D}">
  <a:tblStyle styleId="{717A0992-8EDC-45FB-8942-689A344058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2"/>
    <p:restoredTop sz="94631"/>
  </p:normalViewPr>
  <p:slideViewPr>
    <p:cSldViewPr snapToGrid="0">
      <p:cViewPr varScale="1">
        <p:scale>
          <a:sx n="123" d="100"/>
          <a:sy n="123" d="100"/>
        </p:scale>
        <p:origin x="192" y="3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327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every single point on the rubric for all papers and presentations</a:t>
            </a:r>
            <a:endParaRPr/>
          </a:p>
        </p:txBody>
      </p:sp>
    </p:spTree>
    <p:extLst>
      <p:ext uri="{BB962C8B-B14F-4D97-AF65-F5344CB8AC3E}">
        <p14:creationId xmlns:p14="http://schemas.microsoft.com/office/powerpoint/2010/main" val="90906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331184181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33118418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lever pushing - not natural for rats and therefore takes longer for them to learn how to do. Made specifically for the Zheng lab - assumed soundproof area already so that the only sounds that entered the cage were the training sounds. Not true for Hengen Lab. Additionally, this design is specific to their software setup, making it difficult to integrate into other labs that have their own systems. Designed with food deprivation in mind - Hengen Lab protocols either use water deprivation or drug delivery. </a:t>
            </a:r>
            <a:endParaRPr/>
          </a:p>
          <a:p>
            <a:pPr marL="0" lvl="0" indent="0" algn="l" rtl="0">
              <a:spcBef>
                <a:spcPts val="0"/>
              </a:spcBef>
              <a:spcAft>
                <a:spcPts val="0"/>
              </a:spcAft>
              <a:buNone/>
            </a:pPr>
            <a:endParaRPr/>
          </a:p>
          <a:p>
            <a:pPr marL="0" lvl="0" indent="0" algn="l" rtl="0">
              <a:spcBef>
                <a:spcPts val="0"/>
              </a:spcBef>
              <a:spcAft>
                <a:spcPts val="0"/>
              </a:spcAft>
              <a:buNone/>
            </a:pPr>
            <a:r>
              <a:rPr lang="en"/>
              <a:t>San Diego </a:t>
            </a:r>
            <a:endParaRPr/>
          </a:p>
        </p:txBody>
      </p:sp>
    </p:spTree>
    <p:extLst>
      <p:ext uri="{BB962C8B-B14F-4D97-AF65-F5344CB8AC3E}">
        <p14:creationId xmlns:p14="http://schemas.microsoft.com/office/powerpoint/2010/main" val="52654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331184181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331184181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Has soundproof chamber and ventilation system. Additionally has automated food. All these components are in the same software</a:t>
            </a:r>
            <a:endParaRPr/>
          </a:p>
          <a:p>
            <a:pPr marL="457200" lvl="0" indent="-298450" algn="l" rtl="0">
              <a:spcBef>
                <a:spcPts val="0"/>
              </a:spcBef>
              <a:spcAft>
                <a:spcPts val="0"/>
              </a:spcAft>
              <a:buSzPts val="1100"/>
              <a:buChar char="-"/>
            </a:pPr>
            <a:r>
              <a:rPr lang="en"/>
              <a:t>All good</a:t>
            </a:r>
            <a:endParaRPr/>
          </a:p>
          <a:p>
            <a:pPr marL="0" lvl="0" indent="0" algn="l" rtl="0">
              <a:spcBef>
                <a:spcPts val="0"/>
              </a:spcBef>
              <a:spcAft>
                <a:spcPts val="0"/>
              </a:spcAft>
              <a:buNone/>
            </a:pPr>
            <a:r>
              <a:rPr lang="en"/>
              <a:t>We are not testing pellet reaching (biomechanics project). Main issue - biomechanics research - not what we are testing. Also does not have automatic water regulation, which is a large part of the Hengen protocols.</a:t>
            </a:r>
            <a:endParaRPr/>
          </a:p>
        </p:txBody>
      </p:sp>
    </p:spTree>
    <p:extLst>
      <p:ext uri="{BB962C8B-B14F-4D97-AF65-F5344CB8AC3E}">
        <p14:creationId xmlns:p14="http://schemas.microsoft.com/office/powerpoint/2010/main" val="203191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331184181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331184181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Overarching issue - too individualized</a:t>
            </a:r>
            <a:endParaRPr/>
          </a:p>
        </p:txBody>
      </p:sp>
    </p:spTree>
    <p:extLst>
      <p:ext uri="{BB962C8B-B14F-4D97-AF65-F5344CB8AC3E}">
        <p14:creationId xmlns:p14="http://schemas.microsoft.com/office/powerpoint/2010/main" val="106715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331184181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331184181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79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331184181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331184181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47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33118418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33118418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Big hits - Learning relevant skills: Laser cutting, 3D printing, software the lab already uses so that we can integrate our programs without difficulty. Finding and ordering parts at the end of the semester</a:t>
            </a:r>
            <a:endParaRPr/>
          </a:p>
        </p:txBody>
      </p:sp>
    </p:spTree>
    <p:extLst>
      <p:ext uri="{BB962C8B-B14F-4D97-AF65-F5344CB8AC3E}">
        <p14:creationId xmlns:p14="http://schemas.microsoft.com/office/powerpoint/2010/main" val="6968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31184181_0_1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31184181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Big hits: Cage creation, food and water delivery, screen, beam break, environment control, drug delivery (but secondary)</a:t>
            </a:r>
            <a:endParaRPr/>
          </a:p>
          <a:p>
            <a:pPr marL="0" lvl="0" indent="0" algn="l" rtl="0">
              <a:spcBef>
                <a:spcPts val="0"/>
              </a:spcBef>
              <a:spcAft>
                <a:spcPts val="0"/>
              </a:spcAft>
              <a:buNone/>
            </a:pPr>
            <a:r>
              <a:rPr lang="en"/>
              <a:t>Lots of time for food and water (most important, also first project)</a:t>
            </a:r>
            <a:endParaRPr/>
          </a:p>
          <a:p>
            <a:pPr marL="0" lvl="0" indent="0" algn="l" rtl="0">
              <a:spcBef>
                <a:spcPts val="0"/>
              </a:spcBef>
              <a:spcAft>
                <a:spcPts val="0"/>
              </a:spcAft>
              <a:buNone/>
            </a:pPr>
            <a:r>
              <a:rPr lang="en"/>
              <a:t>Lots of time for screen because we want to give ourselves time to learn about how screens are used now and how to integrate the training</a:t>
            </a:r>
            <a:endParaRPr/>
          </a:p>
          <a:p>
            <a:pPr marL="0" lvl="0" indent="0" algn="l" rtl="0">
              <a:spcBef>
                <a:spcPts val="0"/>
              </a:spcBef>
              <a:spcAft>
                <a:spcPts val="0"/>
              </a:spcAft>
              <a:buNone/>
            </a:pPr>
            <a:r>
              <a:rPr lang="en"/>
              <a:t>Beam break - important but should not take too long, there is a ton of source code already out there and the physical construction is not difficult</a:t>
            </a:r>
            <a:endParaRPr/>
          </a:p>
          <a:p>
            <a:pPr marL="0" lvl="0" indent="0" algn="l" rtl="0">
              <a:spcBef>
                <a:spcPts val="0"/>
              </a:spcBef>
              <a:spcAft>
                <a:spcPts val="0"/>
              </a:spcAft>
              <a:buNone/>
            </a:pPr>
            <a:r>
              <a:rPr lang="en"/>
              <a:t>Environment control - giving a long time for all of them, but we will be working on all of them at the same time. None of them are too difficult.</a:t>
            </a:r>
            <a:endParaRPr/>
          </a:p>
          <a:p>
            <a:pPr marL="0" lvl="0" indent="0" algn="l" rtl="0">
              <a:spcBef>
                <a:spcPts val="0"/>
              </a:spcBef>
              <a:spcAft>
                <a:spcPts val="0"/>
              </a:spcAft>
              <a:buNone/>
            </a:pPr>
            <a:r>
              <a:rPr lang="en"/>
              <a:t>Drug delivery is not a primary goal, but our client would like us to look into it and see if it is viable. The main goals are priority</a:t>
            </a:r>
            <a:endParaRPr/>
          </a:p>
          <a:p>
            <a:pPr marL="0" lvl="0" indent="0" algn="l" rtl="0">
              <a:spcBef>
                <a:spcPts val="0"/>
              </a:spcBef>
              <a:spcAft>
                <a:spcPts val="0"/>
              </a:spcAft>
              <a:buNone/>
            </a:pPr>
            <a:r>
              <a:rPr lang="en"/>
              <a:t>Because of the modular way our project is set up, we are going to be integrating each element as they are completed. Additionally, we will be writing user instructions as we complete each portion</a:t>
            </a:r>
            <a:endParaRPr/>
          </a:p>
        </p:txBody>
      </p:sp>
    </p:spTree>
    <p:extLst>
      <p:ext uri="{BB962C8B-B14F-4D97-AF65-F5344CB8AC3E}">
        <p14:creationId xmlns:p14="http://schemas.microsoft.com/office/powerpoint/2010/main" val="171357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331184181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331184181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Together:</a:t>
            </a:r>
            <a:endParaRPr/>
          </a:p>
          <a:p>
            <a:pPr marL="0" lvl="0" indent="0" algn="l" rtl="0">
              <a:spcBef>
                <a:spcPts val="0"/>
              </a:spcBef>
              <a:spcAft>
                <a:spcPts val="0"/>
              </a:spcAft>
              <a:buNone/>
            </a:pPr>
            <a:r>
              <a:rPr lang="en"/>
              <a:t>Research, cage construction, integrating into lab, writing reports and instructions</a:t>
            </a:r>
            <a:endParaRPr/>
          </a:p>
        </p:txBody>
      </p:sp>
    </p:spTree>
    <p:extLst>
      <p:ext uri="{BB962C8B-B14F-4D97-AF65-F5344CB8AC3E}">
        <p14:creationId xmlns:p14="http://schemas.microsoft.com/office/powerpoint/2010/main" val="10517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31184181_0_13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31184181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0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33118418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33118418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53052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31184181_0_1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3118418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3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33118418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33118418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If you want to train a series of rats - </a:t>
            </a:r>
            <a:endParaRPr>
              <a:solidFill>
                <a:schemeClr val="dk1"/>
              </a:solidFill>
            </a:endParaRPr>
          </a:p>
          <a:p>
            <a:pPr marL="0" lvl="0" indent="0" algn="l" rtl="0">
              <a:spcBef>
                <a:spcPts val="0"/>
              </a:spcBef>
              <a:spcAft>
                <a:spcPts val="0"/>
              </a:spcAft>
              <a:buNone/>
            </a:pPr>
            <a:r>
              <a:rPr lang="en">
                <a:solidFill>
                  <a:schemeClr val="dk1"/>
                </a:solidFill>
              </a:rPr>
              <a:t>To decrease variability, you only have one researcher training each one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Issues: even more time consuming for study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Cannot concurrently have all the experiments at the same time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66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31184181_0_1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31184181_0_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this into bullet points</a:t>
            </a:r>
            <a:endParaRPr/>
          </a:p>
        </p:txBody>
      </p:sp>
    </p:spTree>
    <p:extLst>
      <p:ext uri="{BB962C8B-B14F-4D97-AF65-F5344CB8AC3E}">
        <p14:creationId xmlns:p14="http://schemas.microsoft.com/office/powerpoint/2010/main" val="59081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31184181_0_1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31184181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78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331184181_0_1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331184181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 food and water regulation</a:t>
            </a:r>
            <a:endParaRPr/>
          </a:p>
        </p:txBody>
      </p:sp>
    </p:spTree>
    <p:extLst>
      <p:ext uri="{BB962C8B-B14F-4D97-AF65-F5344CB8AC3E}">
        <p14:creationId xmlns:p14="http://schemas.microsoft.com/office/powerpoint/2010/main" val="62984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331184181_0_1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331184181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00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31184181_0_1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31184181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 - this is a picture of a traditional home cage used in the hengen lab </a:t>
            </a:r>
            <a:endParaRPr/>
          </a:p>
        </p:txBody>
      </p:sp>
    </p:spTree>
    <p:extLst>
      <p:ext uri="{BB962C8B-B14F-4D97-AF65-F5344CB8AC3E}">
        <p14:creationId xmlns:p14="http://schemas.microsoft.com/office/powerpoint/2010/main" val="4168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doi.org/10.1016/j.jneumeth.2016.07.009"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Automated Rodent Training Apparatus </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Ellie Degen, Sara McCutcheon, Zoe Orenstein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55850" y="445025"/>
            <a:ext cx="88323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Solutions: Automated Training in Research</a:t>
            </a:r>
            <a:endParaRPr/>
          </a:p>
        </p:txBody>
      </p:sp>
      <p:sp>
        <p:nvSpPr>
          <p:cNvPr id="150" name="Google Shape;150;p22"/>
          <p:cNvSpPr txBox="1">
            <a:spLocks noGrp="1"/>
          </p:cNvSpPr>
          <p:nvPr>
            <p:ph type="body" idx="1"/>
          </p:nvPr>
        </p:nvSpPr>
        <p:spPr>
          <a:xfrm>
            <a:off x="311700" y="1171600"/>
            <a:ext cx="8520600" cy="314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Automated auditory training to redeem a food reward</a:t>
            </a:r>
            <a:r>
              <a:rPr lang="en" baseline="30000"/>
              <a:t>1</a:t>
            </a:r>
            <a:endParaRPr baseline="30000"/>
          </a:p>
        </p:txBody>
      </p:sp>
      <p:pic>
        <p:nvPicPr>
          <p:cNvPr id="151" name="Google Shape;151;p22"/>
          <p:cNvPicPr preferRelativeResize="0"/>
          <p:nvPr/>
        </p:nvPicPr>
        <p:blipFill>
          <a:blip r:embed="rId3">
            <a:alphaModFix/>
          </a:blip>
          <a:stretch>
            <a:fillRect/>
          </a:stretch>
        </p:blipFill>
        <p:spPr>
          <a:xfrm>
            <a:off x="1750800" y="1774900"/>
            <a:ext cx="5228000" cy="2456875"/>
          </a:xfrm>
          <a:prstGeom prst="rect">
            <a:avLst/>
          </a:prstGeom>
          <a:noFill/>
          <a:ln>
            <a:noFill/>
          </a:ln>
        </p:spPr>
      </p:pic>
      <p:sp>
        <p:nvSpPr>
          <p:cNvPr id="152" name="Google Shape;152;p22"/>
          <p:cNvSpPr txBox="1"/>
          <p:nvPr/>
        </p:nvSpPr>
        <p:spPr>
          <a:xfrm>
            <a:off x="224200" y="4761600"/>
            <a:ext cx="8832300" cy="3819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Clr>
                <a:schemeClr val="dk1"/>
              </a:buClr>
              <a:buSzPts val="600"/>
              <a:buFont typeface="Old Standard TT"/>
              <a:buAutoNum type="arabicPeriod"/>
            </a:pPr>
            <a:r>
              <a:rPr lang="en" sz="600">
                <a:solidFill>
                  <a:schemeClr val="dk1"/>
                </a:solidFill>
                <a:latin typeface="Old Standard TT"/>
                <a:ea typeface="Old Standard TT"/>
                <a:cs typeface="Old Standard TT"/>
                <a:sym typeface="Old Standard TT"/>
              </a:rPr>
              <a:t>Zheng, W., Ycu, E. A. (2012). A Fully Automated and Highly Versatile System for Testing Multi-cognitive Functions and Recording Neuronal Activities in Rodents. </a:t>
            </a:r>
            <a:r>
              <a:rPr lang="en" sz="600" i="1">
                <a:solidFill>
                  <a:schemeClr val="dk1"/>
                </a:solidFill>
                <a:latin typeface="Old Standard TT"/>
                <a:ea typeface="Old Standard TT"/>
                <a:cs typeface="Old Standard TT"/>
                <a:sym typeface="Old Standard TT"/>
              </a:rPr>
              <a:t>J. Vis. Exp.</a:t>
            </a:r>
            <a:r>
              <a:rPr lang="en" sz="600">
                <a:solidFill>
                  <a:schemeClr val="dk1"/>
                </a:solidFill>
                <a:latin typeface="Old Standard TT"/>
                <a:ea typeface="Old Standard TT"/>
                <a:cs typeface="Old Standard TT"/>
                <a:sym typeface="Old Standard TT"/>
              </a:rPr>
              <a:t> (63), e3685, http://doi.org/:10.3791/3685.</a:t>
            </a:r>
            <a:endParaRPr sz="60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endParaRPr sz="900"/>
          </a:p>
        </p:txBody>
      </p:sp>
      <p:sp>
        <p:nvSpPr>
          <p:cNvPr id="153" name="Google Shape;153;p22"/>
          <p:cNvSpPr txBox="1"/>
          <p:nvPr/>
        </p:nvSpPr>
        <p:spPr>
          <a:xfrm>
            <a:off x="2462650" y="4231775"/>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Diagram of Cage used in Zheng lab (1)</a:t>
            </a:r>
            <a:endParaRPr sz="600">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180725" y="445025"/>
            <a:ext cx="89634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Solutions: Automated Training in Research</a:t>
            </a:r>
            <a:endParaRPr/>
          </a:p>
        </p:txBody>
      </p:sp>
      <p:sp>
        <p:nvSpPr>
          <p:cNvPr id="159" name="Google Shape;159;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Automated pellet reaching system and video capture</a:t>
            </a:r>
            <a:r>
              <a:rPr lang="en" baseline="30000"/>
              <a:t>1</a:t>
            </a:r>
            <a:endParaRPr baseline="30000"/>
          </a:p>
        </p:txBody>
      </p:sp>
      <p:pic>
        <p:nvPicPr>
          <p:cNvPr id="160" name="Google Shape;160;p23"/>
          <p:cNvPicPr preferRelativeResize="0"/>
          <p:nvPr/>
        </p:nvPicPr>
        <p:blipFill>
          <a:blip r:embed="rId3">
            <a:alphaModFix/>
          </a:blip>
          <a:stretch>
            <a:fillRect/>
          </a:stretch>
        </p:blipFill>
        <p:spPr>
          <a:xfrm>
            <a:off x="2345550" y="1614875"/>
            <a:ext cx="4452876" cy="2868426"/>
          </a:xfrm>
          <a:prstGeom prst="rect">
            <a:avLst/>
          </a:prstGeom>
          <a:noFill/>
          <a:ln>
            <a:noFill/>
          </a:ln>
        </p:spPr>
      </p:pic>
      <p:sp>
        <p:nvSpPr>
          <p:cNvPr id="161" name="Google Shape;161;p23"/>
          <p:cNvSpPr txBox="1"/>
          <p:nvPr/>
        </p:nvSpPr>
        <p:spPr>
          <a:xfrm>
            <a:off x="402125" y="4682175"/>
            <a:ext cx="8520600" cy="4380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SzPts val="600"/>
              <a:buFont typeface="Old Standard TT"/>
              <a:buAutoNum type="arabicPeriod"/>
            </a:pPr>
            <a:r>
              <a:rPr lang="en" sz="600">
                <a:latin typeface="Old Standard TT"/>
                <a:ea typeface="Old Standard TT"/>
                <a:cs typeface="Old Standard TT"/>
                <a:sym typeface="Old Standard TT"/>
              </a:rPr>
              <a:t>Ellens, D. J., Gaidica, M., Toader, A., Peng, S., Shue, S., John, T., Leventhal, D. K. (2016). An automated rat single pellet reaching system with high-speed video capture. </a:t>
            </a:r>
            <a:r>
              <a:rPr lang="en" sz="600" i="1">
                <a:latin typeface="Old Standard TT"/>
                <a:ea typeface="Old Standard TT"/>
                <a:cs typeface="Old Standard TT"/>
                <a:sym typeface="Old Standard TT"/>
              </a:rPr>
              <a:t>Journal of Neuroscience Methods</a:t>
            </a:r>
            <a:r>
              <a:rPr lang="en" sz="600">
                <a:latin typeface="Old Standard TT"/>
                <a:ea typeface="Old Standard TT"/>
                <a:cs typeface="Old Standard TT"/>
                <a:sym typeface="Old Standard TT"/>
              </a:rPr>
              <a:t>, </a:t>
            </a:r>
            <a:r>
              <a:rPr lang="en" sz="600" i="1">
                <a:latin typeface="Old Standard TT"/>
                <a:ea typeface="Old Standard TT"/>
                <a:cs typeface="Old Standard TT"/>
                <a:sym typeface="Old Standard TT"/>
              </a:rPr>
              <a:t>271</a:t>
            </a:r>
            <a:r>
              <a:rPr lang="en" sz="600">
                <a:latin typeface="Old Standard TT"/>
                <a:ea typeface="Old Standard TT"/>
                <a:cs typeface="Old Standard TT"/>
                <a:sym typeface="Old Standard TT"/>
              </a:rPr>
              <a:t>, 119–127.</a:t>
            </a:r>
            <a:r>
              <a:rPr lang="en" sz="600">
                <a:uFill>
                  <a:noFill/>
                </a:uFill>
                <a:latin typeface="Old Standard TT"/>
                <a:ea typeface="Old Standard TT"/>
                <a:cs typeface="Old Standard TT"/>
                <a:sym typeface="Old Standard TT"/>
                <a:hlinkClick r:id="rId4"/>
              </a:rPr>
              <a:t> http://doi.org/10.1016/j.jneumeth.2016.07.009</a:t>
            </a:r>
            <a:endParaRPr sz="600">
              <a:latin typeface="Old Standard TT"/>
              <a:ea typeface="Old Standard TT"/>
              <a:cs typeface="Old Standard TT"/>
              <a:sym typeface="Old Standard TT"/>
            </a:endParaRPr>
          </a:p>
        </p:txBody>
      </p:sp>
      <p:sp>
        <p:nvSpPr>
          <p:cNvPr id="162" name="Google Shape;162;p23"/>
          <p:cNvSpPr txBox="1"/>
          <p:nvPr/>
        </p:nvSpPr>
        <p:spPr>
          <a:xfrm>
            <a:off x="2462650" y="4483300"/>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Diagram of Cage used in Ellens lab (1)</a:t>
            </a:r>
            <a:endParaRPr sz="600">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11700" y="445025"/>
            <a:ext cx="88323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Failure to Address the Hengen Lab’s Need:</a:t>
            </a:r>
            <a:endParaRPr/>
          </a:p>
        </p:txBody>
      </p:sp>
      <p:sp>
        <p:nvSpPr>
          <p:cNvPr id="168" name="Google Shape;168;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Existing automated training systems are </a:t>
            </a:r>
            <a:r>
              <a:rPr lang="en" b="1"/>
              <a:t>too individualized</a:t>
            </a:r>
            <a:r>
              <a:rPr lang="en"/>
              <a:t> to experiments performed in other labs.</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Solutions: Patented</a:t>
            </a:r>
            <a:endParaRPr/>
          </a:p>
        </p:txBody>
      </p:sp>
      <p:sp>
        <p:nvSpPr>
          <p:cNvPr id="174" name="Google Shape;174;p2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categories of automated cages:</a:t>
            </a:r>
            <a:endParaRPr/>
          </a:p>
          <a:p>
            <a:pPr marL="457200" lvl="0" indent="-342900" algn="l" rtl="0">
              <a:spcBef>
                <a:spcPts val="1600"/>
              </a:spcBef>
              <a:spcAft>
                <a:spcPts val="0"/>
              </a:spcAft>
              <a:buSzPts val="1800"/>
              <a:buChar char="●"/>
            </a:pPr>
            <a:r>
              <a:rPr lang="en"/>
              <a:t>Environment regulating</a:t>
            </a:r>
            <a:endParaRPr/>
          </a:p>
          <a:p>
            <a:pPr marL="914400" lvl="1" indent="-317500" algn="l" rtl="0">
              <a:spcBef>
                <a:spcPts val="0"/>
              </a:spcBef>
              <a:spcAft>
                <a:spcPts val="0"/>
              </a:spcAft>
              <a:buSzPts val="1400"/>
              <a:buChar char="○"/>
            </a:pPr>
            <a:r>
              <a:rPr lang="en"/>
              <a:t>Monitoring wall with sensors</a:t>
            </a:r>
            <a:r>
              <a:rPr lang="en" baseline="30000"/>
              <a:t>1</a:t>
            </a:r>
            <a:endParaRPr baseline="30000"/>
          </a:p>
          <a:p>
            <a:pPr marL="914400" lvl="1" indent="-317500" algn="l" rtl="0">
              <a:spcBef>
                <a:spcPts val="0"/>
              </a:spcBef>
              <a:spcAft>
                <a:spcPts val="0"/>
              </a:spcAft>
              <a:buSzPts val="1400"/>
              <a:buChar char="○"/>
            </a:pPr>
            <a:r>
              <a:rPr lang="en"/>
              <a:t>Regulation of </a:t>
            </a:r>
            <a:endParaRPr/>
          </a:p>
          <a:p>
            <a:pPr marL="1371600" lvl="2" indent="-317500" algn="l" rtl="0">
              <a:spcBef>
                <a:spcPts val="0"/>
              </a:spcBef>
              <a:spcAft>
                <a:spcPts val="0"/>
              </a:spcAft>
              <a:buSzPts val="1400"/>
              <a:buChar char="■"/>
            </a:pPr>
            <a:r>
              <a:rPr lang="en"/>
              <a:t>Temperature</a:t>
            </a:r>
            <a:endParaRPr/>
          </a:p>
          <a:p>
            <a:pPr marL="1371600" lvl="2" indent="-317500" algn="l" rtl="0">
              <a:spcBef>
                <a:spcPts val="0"/>
              </a:spcBef>
              <a:spcAft>
                <a:spcPts val="0"/>
              </a:spcAft>
              <a:buSzPts val="1400"/>
              <a:buChar char="■"/>
            </a:pPr>
            <a:r>
              <a:rPr lang="en"/>
              <a:t>Oxygen, nitrogen, carbon dioxide concentrations</a:t>
            </a:r>
            <a:endParaRPr/>
          </a:p>
          <a:p>
            <a:pPr marL="457200" lvl="0" indent="-342900" algn="l" rtl="0">
              <a:spcBef>
                <a:spcPts val="0"/>
              </a:spcBef>
              <a:spcAft>
                <a:spcPts val="0"/>
              </a:spcAft>
              <a:buSzPts val="1800"/>
              <a:buChar char="●"/>
            </a:pPr>
            <a:r>
              <a:rPr lang="en"/>
              <a:t>Training</a:t>
            </a:r>
            <a:endParaRPr/>
          </a:p>
          <a:p>
            <a:pPr marL="914400" lvl="1" indent="-317500" algn="l" rtl="0">
              <a:spcBef>
                <a:spcPts val="0"/>
              </a:spcBef>
              <a:spcAft>
                <a:spcPts val="0"/>
              </a:spcAft>
              <a:buSzPts val="1400"/>
              <a:buChar char="○"/>
            </a:pPr>
            <a:r>
              <a:rPr lang="en"/>
              <a:t>Rodent moved to automated training arena</a:t>
            </a:r>
            <a:r>
              <a:rPr lang="en" baseline="30000"/>
              <a:t>2</a:t>
            </a:r>
            <a:endParaRPr/>
          </a:p>
          <a:p>
            <a:pPr marL="914400" lvl="1" indent="-317500" algn="l" rtl="0">
              <a:spcBef>
                <a:spcPts val="0"/>
              </a:spcBef>
              <a:spcAft>
                <a:spcPts val="0"/>
              </a:spcAft>
              <a:buSzPts val="1400"/>
              <a:buChar char="○"/>
            </a:pPr>
            <a:r>
              <a:rPr lang="en"/>
              <a:t>Maze with an electronically programmable floor</a:t>
            </a:r>
            <a:endParaRPr baseline="30000"/>
          </a:p>
        </p:txBody>
      </p:sp>
      <p:pic>
        <p:nvPicPr>
          <p:cNvPr id="175" name="Google Shape;175;p25"/>
          <p:cNvPicPr preferRelativeResize="0"/>
          <p:nvPr/>
        </p:nvPicPr>
        <p:blipFill>
          <a:blip r:embed="rId3">
            <a:alphaModFix/>
          </a:blip>
          <a:stretch>
            <a:fillRect/>
          </a:stretch>
        </p:blipFill>
        <p:spPr>
          <a:xfrm>
            <a:off x="6026750" y="247675"/>
            <a:ext cx="2878599" cy="2000949"/>
          </a:xfrm>
          <a:prstGeom prst="rect">
            <a:avLst/>
          </a:prstGeom>
          <a:noFill/>
          <a:ln>
            <a:noFill/>
          </a:ln>
        </p:spPr>
      </p:pic>
      <p:sp>
        <p:nvSpPr>
          <p:cNvPr id="176" name="Google Shape;176;p25"/>
          <p:cNvSpPr txBox="1"/>
          <p:nvPr/>
        </p:nvSpPr>
        <p:spPr>
          <a:xfrm>
            <a:off x="494250" y="4568800"/>
            <a:ext cx="8155500" cy="5361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SzPts val="600"/>
              <a:buFont typeface="Old Standard TT"/>
              <a:buAutoNum type="arabicPeriod"/>
            </a:pPr>
            <a:r>
              <a:rPr lang="en" sz="600">
                <a:latin typeface="Old Standard TT"/>
                <a:ea typeface="Old Standard TT"/>
                <a:cs typeface="Old Standard TT"/>
                <a:sym typeface="Old Standard TT"/>
              </a:rPr>
              <a:t>Ingley, H. A., III, Hahn, D. W., &amp; Battles, A. H. (2005). U.S. Patent No. US2005O241591A1. Washington, DC: U.S. Patent and Trademark Office.</a:t>
            </a:r>
            <a:endParaRPr sz="600">
              <a:latin typeface="Old Standard TT"/>
              <a:ea typeface="Old Standard TT"/>
              <a:cs typeface="Old Standard TT"/>
              <a:sym typeface="Old Standard TT"/>
            </a:endParaRPr>
          </a:p>
          <a:p>
            <a:pPr marL="457200" lvl="0" indent="-266700" algn="l" rtl="0">
              <a:spcBef>
                <a:spcPts val="0"/>
              </a:spcBef>
              <a:spcAft>
                <a:spcPts val="0"/>
              </a:spcAft>
              <a:buSzPts val="600"/>
              <a:buFont typeface="Old Standard TT"/>
              <a:buAutoNum type="arabicPeriod"/>
            </a:pPr>
            <a:r>
              <a:rPr lang="en" sz="600">
                <a:latin typeface="Old Standard TT"/>
                <a:ea typeface="Old Standard TT"/>
                <a:cs typeface="Old Standard TT"/>
                <a:sym typeface="Old Standard TT"/>
              </a:rPr>
              <a:t>Gondhalekar, V., &amp; Brunner, D. (2003). U.S. Patent No. US20030024482A1. Washington, DC: U.S. Patent and Trademark Office.</a:t>
            </a:r>
            <a:endParaRPr sz="600">
              <a:latin typeface="Old Standard TT"/>
              <a:ea typeface="Old Standard TT"/>
              <a:cs typeface="Old Standard TT"/>
              <a:sym typeface="Old Standard TT"/>
            </a:endParaRPr>
          </a:p>
          <a:p>
            <a:pPr marL="0" lvl="0" indent="0" algn="l" rtl="0">
              <a:spcBef>
                <a:spcPts val="0"/>
              </a:spcBef>
              <a:spcAft>
                <a:spcPts val="0"/>
              </a:spcAft>
              <a:buNone/>
            </a:pPr>
            <a:endParaRPr sz="900">
              <a:latin typeface="Old Standard TT"/>
              <a:ea typeface="Old Standard TT"/>
              <a:cs typeface="Old Standard TT"/>
              <a:sym typeface="Old Standard TT"/>
            </a:endParaRPr>
          </a:p>
          <a:p>
            <a:pPr marL="0" lvl="0" indent="0" algn="l" rtl="0">
              <a:spcBef>
                <a:spcPts val="0"/>
              </a:spcBef>
              <a:spcAft>
                <a:spcPts val="0"/>
              </a:spcAft>
              <a:buNone/>
            </a:pPr>
            <a:endParaRPr/>
          </a:p>
        </p:txBody>
      </p:sp>
      <p:sp>
        <p:nvSpPr>
          <p:cNvPr id="177" name="Google Shape;177;p25"/>
          <p:cNvSpPr txBox="1"/>
          <p:nvPr/>
        </p:nvSpPr>
        <p:spPr>
          <a:xfrm>
            <a:off x="5882188" y="2248625"/>
            <a:ext cx="3167700" cy="5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chemeClr val="dk1"/>
                </a:solidFill>
                <a:latin typeface="Old Standard TT"/>
                <a:ea typeface="Old Standard TT"/>
                <a:cs typeface="Old Standard TT"/>
                <a:sym typeface="Old Standard TT"/>
              </a:rPr>
              <a:t>Cage designed by Ingley, Hahn, and Battles</a:t>
            </a:r>
            <a:endParaRPr sz="600">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Failure to Address the Hegen Lab’s Need: </a:t>
            </a:r>
            <a:endParaRPr/>
          </a:p>
        </p:txBody>
      </p:sp>
      <p:sp>
        <p:nvSpPr>
          <p:cNvPr id="183" name="Google Shape;183;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Marketed solutions </a:t>
            </a:r>
            <a:r>
              <a:rPr lang="en" b="1"/>
              <a:t>do not include simultaneous automation</a:t>
            </a:r>
            <a:r>
              <a:rPr lang="en"/>
              <a:t> of the cage environment and training stimuli.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Schedule - Fall</a:t>
            </a:r>
            <a:endParaRPr/>
          </a:p>
        </p:txBody>
      </p:sp>
      <p:pic>
        <p:nvPicPr>
          <p:cNvPr id="189" name="Google Shape;189;p27"/>
          <p:cNvPicPr preferRelativeResize="0"/>
          <p:nvPr/>
        </p:nvPicPr>
        <p:blipFill>
          <a:blip r:embed="rId3">
            <a:alphaModFix/>
          </a:blip>
          <a:stretch>
            <a:fillRect/>
          </a:stretch>
        </p:blipFill>
        <p:spPr>
          <a:xfrm>
            <a:off x="562051" y="1272450"/>
            <a:ext cx="8019900" cy="34261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Schedule - Spring</a:t>
            </a:r>
            <a:endParaRPr/>
          </a:p>
        </p:txBody>
      </p:sp>
      <p:pic>
        <p:nvPicPr>
          <p:cNvPr id="195" name="Google Shape;195;p28"/>
          <p:cNvPicPr preferRelativeResize="0"/>
          <p:nvPr/>
        </p:nvPicPr>
        <p:blipFill>
          <a:blip r:embed="rId3">
            <a:alphaModFix/>
          </a:blip>
          <a:stretch>
            <a:fillRect/>
          </a:stretch>
        </p:blipFill>
        <p:spPr>
          <a:xfrm>
            <a:off x="556175" y="1153925"/>
            <a:ext cx="8031650" cy="3716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Organization</a:t>
            </a:r>
            <a:endParaRPr/>
          </a:p>
        </p:txBody>
      </p:sp>
      <p:sp>
        <p:nvSpPr>
          <p:cNvPr id="201" name="Google Shape;201;p29"/>
          <p:cNvSpPr txBox="1"/>
          <p:nvPr/>
        </p:nvSpPr>
        <p:spPr>
          <a:xfrm>
            <a:off x="461350" y="1185450"/>
            <a:ext cx="2510700" cy="28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ld Standard TT"/>
                <a:ea typeface="Old Standard TT"/>
                <a:cs typeface="Old Standard TT"/>
                <a:sym typeface="Old Standard TT"/>
              </a:rPr>
              <a:t>Ellie</a:t>
            </a:r>
            <a:endParaRPr sz="1800">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Finding/ordering parts </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Food/Water</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Screen</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Light </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Sound</a:t>
            </a:r>
            <a:endParaRPr>
              <a:latin typeface="Old Standard TT"/>
              <a:ea typeface="Old Standard TT"/>
              <a:cs typeface="Old Standard TT"/>
              <a:sym typeface="Old Standard TT"/>
            </a:endParaRPr>
          </a:p>
        </p:txBody>
      </p:sp>
      <p:sp>
        <p:nvSpPr>
          <p:cNvPr id="202" name="Google Shape;202;p29"/>
          <p:cNvSpPr txBox="1"/>
          <p:nvPr/>
        </p:nvSpPr>
        <p:spPr>
          <a:xfrm>
            <a:off x="3111150" y="1185450"/>
            <a:ext cx="1995900" cy="27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ld Standard TT"/>
                <a:ea typeface="Old Standard TT"/>
                <a:cs typeface="Old Standard TT"/>
                <a:sym typeface="Old Standard TT"/>
              </a:rPr>
              <a:t>Sara</a:t>
            </a:r>
            <a:endParaRPr sz="1800">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CAD Modeling</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Screen</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Light</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Sound</a:t>
            </a:r>
            <a:endParaRPr>
              <a:latin typeface="Old Standard TT"/>
              <a:ea typeface="Old Standard TT"/>
              <a:cs typeface="Old Standard TT"/>
              <a:sym typeface="Old Standard TT"/>
            </a:endParaRPr>
          </a:p>
        </p:txBody>
      </p:sp>
      <p:sp>
        <p:nvSpPr>
          <p:cNvPr id="203" name="Google Shape;203;p29"/>
          <p:cNvSpPr txBox="1"/>
          <p:nvPr/>
        </p:nvSpPr>
        <p:spPr>
          <a:xfrm>
            <a:off x="5661200" y="1113050"/>
            <a:ext cx="2805300" cy="27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ld Standard TT"/>
                <a:ea typeface="Old Standard TT"/>
                <a:cs typeface="Old Standard TT"/>
                <a:sym typeface="Old Standard TT"/>
              </a:rPr>
              <a:t>Zoe</a:t>
            </a:r>
            <a:endParaRPr sz="1800">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Client Communication</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Food/water</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Beam Break (Sensing)</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Temperature</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Humidity</a:t>
            </a:r>
            <a:endParaRPr>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Background/The Problem</a:t>
            </a:r>
            <a:endParaRPr/>
          </a:p>
        </p:txBody>
      </p:sp>
      <p:sp>
        <p:nvSpPr>
          <p:cNvPr id="66" name="Google Shape;66;p14"/>
          <p:cNvSpPr txBox="1">
            <a:spLocks noGrp="1"/>
          </p:cNvSpPr>
          <p:nvPr>
            <p:ph type="body" idx="1"/>
          </p:nvPr>
        </p:nvSpPr>
        <p:spPr>
          <a:xfrm>
            <a:off x="311700" y="1171600"/>
            <a:ext cx="8520600" cy="3166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Old Standard TT"/>
              <a:buChar char="●"/>
            </a:pPr>
            <a:r>
              <a:rPr lang="en"/>
              <a:t>Animal models are important for biomedical research</a:t>
            </a:r>
            <a:r>
              <a:rPr lang="en" baseline="30000"/>
              <a:t>1</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Predict drug effects</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Develop treatments for disease</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Hone in on cognitive and learning phenomena</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Inform on decision making</a:t>
            </a:r>
            <a:endParaRPr/>
          </a:p>
          <a:p>
            <a:pPr marL="457200" marR="0" lvl="0" indent="-342900" algn="l" rtl="0">
              <a:lnSpc>
                <a:spcPct val="115000"/>
              </a:lnSpc>
              <a:spcBef>
                <a:spcPts val="0"/>
              </a:spcBef>
              <a:spcAft>
                <a:spcPts val="0"/>
              </a:spcAft>
              <a:buClr>
                <a:schemeClr val="dk1"/>
              </a:buClr>
              <a:buSzPts val="1800"/>
              <a:buFont typeface="Old Standard TT"/>
              <a:buChar char="●"/>
            </a:pPr>
            <a:r>
              <a:rPr lang="en"/>
              <a:t> Studies are difficult to reproduce</a:t>
            </a:r>
            <a:r>
              <a:rPr lang="en" baseline="30000"/>
              <a:t>1, 2</a:t>
            </a:r>
            <a:endParaRPr baseline="30000"/>
          </a:p>
          <a:p>
            <a:pPr marL="914400" marR="0" lvl="1" indent="-342900" algn="l" rtl="0">
              <a:lnSpc>
                <a:spcPct val="115000"/>
              </a:lnSpc>
              <a:spcBef>
                <a:spcPts val="0"/>
              </a:spcBef>
              <a:spcAft>
                <a:spcPts val="0"/>
              </a:spcAft>
              <a:buClr>
                <a:schemeClr val="dk1"/>
              </a:buClr>
              <a:buSzPts val="1800"/>
              <a:buFont typeface="Old Standard TT"/>
              <a:buChar char="○"/>
            </a:pPr>
            <a:r>
              <a:rPr lang="en"/>
              <a:t>Behavior can change with human/rodent interaction</a:t>
            </a:r>
            <a:r>
              <a:rPr lang="en" baseline="30000"/>
              <a:t>1, 2, 3</a:t>
            </a:r>
            <a:endParaRPr baseline="30000"/>
          </a:p>
          <a:p>
            <a:pPr marL="457200" marR="0" lvl="0" indent="-342900" algn="l" rtl="0">
              <a:lnSpc>
                <a:spcPct val="115000"/>
              </a:lnSpc>
              <a:spcBef>
                <a:spcPts val="0"/>
              </a:spcBef>
              <a:spcAft>
                <a:spcPts val="0"/>
              </a:spcAft>
              <a:buClr>
                <a:schemeClr val="dk1"/>
              </a:buClr>
              <a:buSzPts val="1800"/>
              <a:buFont typeface="Old Standard TT"/>
              <a:buChar char="●"/>
            </a:pPr>
            <a:r>
              <a:rPr lang="en"/>
              <a:t>Manual training is costly and time consuming</a:t>
            </a:r>
            <a:r>
              <a:rPr lang="en" baseline="30000"/>
              <a:t>1, 3, 4</a:t>
            </a:r>
            <a:endParaRPr/>
          </a:p>
          <a:p>
            <a:pPr marL="457200" marR="0" lvl="0" indent="-342900" algn="l" rtl="0">
              <a:lnSpc>
                <a:spcPct val="115000"/>
              </a:lnSpc>
              <a:spcBef>
                <a:spcPts val="0"/>
              </a:spcBef>
              <a:spcAft>
                <a:spcPts val="0"/>
              </a:spcAft>
              <a:buSzPts val="1800"/>
              <a:buChar char="●"/>
            </a:pPr>
            <a:r>
              <a:rPr lang="en"/>
              <a:t>Market - researchers who conduct rodent studies</a:t>
            </a:r>
            <a:endParaRPr/>
          </a:p>
          <a:p>
            <a:pPr marL="457200" marR="0" lvl="0" indent="-342900" algn="l" rtl="0">
              <a:lnSpc>
                <a:spcPct val="115000"/>
              </a:lnSpc>
              <a:spcBef>
                <a:spcPts val="0"/>
              </a:spcBef>
              <a:spcAft>
                <a:spcPts val="0"/>
              </a:spcAft>
              <a:buSzPts val="1800"/>
              <a:buChar char="●"/>
            </a:pPr>
            <a:r>
              <a:rPr lang="en"/>
              <a:t>Environment - laboratory</a:t>
            </a:r>
            <a:endParaRPr/>
          </a:p>
        </p:txBody>
      </p:sp>
      <p:sp>
        <p:nvSpPr>
          <p:cNvPr id="67" name="Google Shape;67;p14"/>
          <p:cNvSpPr txBox="1"/>
          <p:nvPr/>
        </p:nvSpPr>
        <p:spPr>
          <a:xfrm>
            <a:off x="397500" y="4534975"/>
            <a:ext cx="8349000" cy="3876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SzPts val="600"/>
              <a:buFont typeface="Old Standard TT"/>
              <a:buAutoNum type="arabicPeriod"/>
            </a:pPr>
            <a:r>
              <a:rPr lang="en" sz="600">
                <a:solidFill>
                  <a:schemeClr val="dk1"/>
                </a:solidFill>
                <a:latin typeface="Old Standard TT"/>
                <a:ea typeface="Old Standard TT"/>
                <a:cs typeface="Old Standard TT"/>
                <a:sym typeface="Old Standard TT"/>
              </a:rPr>
              <a:t>Rivalan, Marion, et al. “An Automated, Experimenter-Free Method for the Standardised, Operant Cognitive Testing of Rats.” </a:t>
            </a:r>
            <a:r>
              <a:rPr lang="en" sz="600" i="1">
                <a:solidFill>
                  <a:schemeClr val="dk1"/>
                </a:solidFill>
                <a:latin typeface="Old Standard TT"/>
                <a:ea typeface="Old Standard TT"/>
                <a:cs typeface="Old Standard TT"/>
                <a:sym typeface="Old Standard TT"/>
              </a:rPr>
              <a:t>PLOS ONE</a:t>
            </a:r>
            <a:r>
              <a:rPr lang="en" sz="600">
                <a:solidFill>
                  <a:schemeClr val="dk1"/>
                </a:solidFill>
                <a:latin typeface="Old Standard TT"/>
                <a:ea typeface="Old Standard TT"/>
                <a:cs typeface="Old Standard TT"/>
                <a:sym typeface="Old Standard TT"/>
              </a:rPr>
              <a:t>, Public Library of Science, 6 Jan. 2017</a:t>
            </a:r>
            <a:endParaRPr sz="600">
              <a:solidFill>
                <a:schemeClr val="dk1"/>
              </a:solidFill>
              <a:latin typeface="Old Standard TT"/>
              <a:ea typeface="Old Standard TT"/>
              <a:cs typeface="Old Standard TT"/>
              <a:sym typeface="Old Standard TT"/>
            </a:endParaRPr>
          </a:p>
          <a:p>
            <a:pPr marL="457200" lvl="0" indent="-266700" algn="l" rtl="0">
              <a:spcBef>
                <a:spcPts val="0"/>
              </a:spcBef>
              <a:spcAft>
                <a:spcPts val="0"/>
              </a:spcAft>
              <a:buClr>
                <a:schemeClr val="dk1"/>
              </a:buClr>
              <a:buSzPts val="600"/>
              <a:buFont typeface="Old Standard TT"/>
              <a:buAutoNum type="arabicPeriod"/>
            </a:pPr>
            <a:r>
              <a:rPr lang="en" sz="600">
                <a:solidFill>
                  <a:schemeClr val="dk1"/>
                </a:solidFill>
                <a:latin typeface="Old Standard TT"/>
                <a:ea typeface="Old Standard TT"/>
                <a:cs typeface="Old Standard TT"/>
                <a:sym typeface="Old Standard TT"/>
              </a:rPr>
              <a:t>Poddar, Rajesh, et al. “A Fully Automated High-Throughput Training System for Rodents.” </a:t>
            </a:r>
            <a:r>
              <a:rPr lang="en" sz="600" i="1">
                <a:solidFill>
                  <a:schemeClr val="dk1"/>
                </a:solidFill>
                <a:latin typeface="Old Standard TT"/>
                <a:ea typeface="Old Standard TT"/>
                <a:cs typeface="Old Standard TT"/>
                <a:sym typeface="Old Standard TT"/>
              </a:rPr>
              <a:t>PLOS ONE</a:t>
            </a:r>
            <a:r>
              <a:rPr lang="en" sz="600">
                <a:solidFill>
                  <a:schemeClr val="dk1"/>
                </a:solidFill>
                <a:latin typeface="Old Standard TT"/>
                <a:ea typeface="Old Standard TT"/>
                <a:cs typeface="Old Standard TT"/>
                <a:sym typeface="Old Standard TT"/>
              </a:rPr>
              <a:t>, Public Library of Science, 6 Dec. 2013, </a:t>
            </a:r>
            <a:endParaRPr sz="600">
              <a:solidFill>
                <a:schemeClr val="dk1"/>
              </a:solidFill>
              <a:latin typeface="Old Standard TT"/>
              <a:ea typeface="Old Standard TT"/>
              <a:cs typeface="Old Standard TT"/>
              <a:sym typeface="Old Standard TT"/>
            </a:endParaRPr>
          </a:p>
          <a:p>
            <a:pPr marL="457200" lvl="0" indent="-266700" algn="l" rtl="0">
              <a:spcBef>
                <a:spcPts val="0"/>
              </a:spcBef>
              <a:spcAft>
                <a:spcPts val="0"/>
              </a:spcAft>
              <a:buClr>
                <a:schemeClr val="dk1"/>
              </a:buClr>
              <a:buSzPts val="600"/>
              <a:buFont typeface="Old Standard TT"/>
              <a:buAutoNum type="arabicPeriod"/>
            </a:pPr>
            <a:r>
              <a:rPr lang="en" sz="600">
                <a:solidFill>
                  <a:schemeClr val="dk1"/>
                </a:solidFill>
                <a:latin typeface="Old Standard TT"/>
                <a:ea typeface="Old Standard TT"/>
                <a:cs typeface="Old Standard TT"/>
                <a:sym typeface="Old Standard TT"/>
              </a:rPr>
              <a:t>Sorge RE, Martin LJ, Isbester KA, Sotocinal SG, Rosen S, Tuttle AH, et al. Olfactory exposure to males, including men, causes stress and related analgesia in rodents. Nat Methods. 2014 Jun; 11 </a:t>
            </a:r>
            <a:endParaRPr sz="600">
              <a:solidFill>
                <a:schemeClr val="dk1"/>
              </a:solidFill>
              <a:latin typeface="Old Standard TT"/>
              <a:ea typeface="Old Standard TT"/>
              <a:cs typeface="Old Standard TT"/>
              <a:sym typeface="Old Standard TT"/>
            </a:endParaRPr>
          </a:p>
          <a:p>
            <a:pPr marL="457200" lvl="0" indent="-266700" algn="l" rtl="0">
              <a:spcBef>
                <a:spcPts val="0"/>
              </a:spcBef>
              <a:spcAft>
                <a:spcPts val="0"/>
              </a:spcAft>
              <a:buClr>
                <a:schemeClr val="dk1"/>
              </a:buClr>
              <a:buSzPts val="600"/>
              <a:buFont typeface="Old Standard TT"/>
              <a:buAutoNum type="arabicPeriod"/>
            </a:pPr>
            <a:r>
              <a:rPr lang="en" sz="600">
                <a:solidFill>
                  <a:schemeClr val="dk1"/>
                </a:solidFill>
                <a:latin typeface="Old Standard TT"/>
                <a:ea typeface="Old Standard TT"/>
                <a:cs typeface="Old Standard TT"/>
                <a:sym typeface="Old Standard TT"/>
              </a:rPr>
              <a:t>Goltstein, Pieter M., et al. “Food and Water Restriction Lead to Differential Learning Behaviors in a Head-Fixed Two-Choice Visual Discrimination Task for Mice.” </a:t>
            </a:r>
            <a:r>
              <a:rPr lang="en" sz="600" i="1">
                <a:solidFill>
                  <a:schemeClr val="dk1"/>
                </a:solidFill>
                <a:latin typeface="Old Standard TT"/>
                <a:ea typeface="Old Standard TT"/>
                <a:cs typeface="Old Standard TT"/>
                <a:sym typeface="Old Standard TT"/>
              </a:rPr>
              <a:t>PLOS ONE</a:t>
            </a:r>
            <a:r>
              <a:rPr lang="en" sz="600">
                <a:solidFill>
                  <a:schemeClr val="dk1"/>
                </a:solidFill>
                <a:latin typeface="Old Standard TT"/>
                <a:ea typeface="Old Standard TT"/>
                <a:cs typeface="Old Standard TT"/>
                <a:sym typeface="Old Standard TT"/>
              </a:rPr>
              <a:t>, Public Library of Science, 13 Sept. 2018,</a:t>
            </a:r>
            <a:endParaRPr sz="600">
              <a:solidFill>
                <a:schemeClr val="dk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Client</a:t>
            </a:r>
            <a:endParaRPr/>
          </a:p>
        </p:txBody>
      </p:sp>
      <p:pic>
        <p:nvPicPr>
          <p:cNvPr id="73" name="Google Shape;73;p15"/>
          <p:cNvPicPr preferRelativeResize="0"/>
          <p:nvPr/>
        </p:nvPicPr>
        <p:blipFill rotWithShape="1">
          <a:blip r:embed="rId3">
            <a:alphaModFix/>
          </a:blip>
          <a:srcRect r="6820"/>
          <a:stretch/>
        </p:blipFill>
        <p:spPr>
          <a:xfrm>
            <a:off x="311700" y="1230988"/>
            <a:ext cx="8520601" cy="2681525"/>
          </a:xfrm>
          <a:prstGeom prst="rect">
            <a:avLst/>
          </a:prstGeom>
          <a:noFill/>
          <a:ln>
            <a:noFill/>
          </a:ln>
        </p:spPr>
      </p:pic>
      <p:sp>
        <p:nvSpPr>
          <p:cNvPr id="74" name="Google Shape;74;p15"/>
          <p:cNvSpPr txBox="1"/>
          <p:nvPr/>
        </p:nvSpPr>
        <p:spPr>
          <a:xfrm>
            <a:off x="2669850" y="3912525"/>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Photo courtesy of the Hengen lab website</a:t>
            </a:r>
            <a:endParaRPr sz="600">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a:t>
            </a:r>
            <a:endParaRPr/>
          </a:p>
        </p:txBody>
      </p:sp>
      <p:sp>
        <p:nvSpPr>
          <p:cNvPr id="80" name="Google Shape;80;p16"/>
          <p:cNvSpPr txBox="1">
            <a:spLocks noGrp="1"/>
          </p:cNvSpPr>
          <p:nvPr>
            <p:ph type="body" idx="1"/>
          </p:nvPr>
        </p:nvSpPr>
        <p:spPr>
          <a:xfrm>
            <a:off x="311700" y="1171600"/>
            <a:ext cx="4386900" cy="3166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a:t>Decrease time and manual labor of training</a:t>
            </a:r>
            <a:endParaRPr/>
          </a:p>
          <a:p>
            <a:pPr marL="457200" marR="0" lvl="0" indent="-342900" algn="l" rtl="0">
              <a:lnSpc>
                <a:spcPct val="115000"/>
              </a:lnSpc>
              <a:spcBef>
                <a:spcPts val="0"/>
              </a:spcBef>
              <a:spcAft>
                <a:spcPts val="0"/>
              </a:spcAft>
              <a:buSzPts val="1800"/>
              <a:buChar char="●"/>
            </a:pPr>
            <a:r>
              <a:rPr lang="en"/>
              <a:t>Incorporate specific environmental conditions</a:t>
            </a:r>
            <a:endParaRPr baseline="30000"/>
          </a:p>
        </p:txBody>
      </p:sp>
      <p:pic>
        <p:nvPicPr>
          <p:cNvPr id="81" name="Google Shape;81;p16"/>
          <p:cNvPicPr preferRelativeResize="0"/>
          <p:nvPr/>
        </p:nvPicPr>
        <p:blipFill rotWithShape="1">
          <a:blip r:embed="rId3">
            <a:alphaModFix/>
          </a:blip>
          <a:srcRect b="10690"/>
          <a:stretch/>
        </p:blipFill>
        <p:spPr>
          <a:xfrm>
            <a:off x="4493375" y="805056"/>
            <a:ext cx="4437200" cy="3533381"/>
          </a:xfrm>
          <a:prstGeom prst="rect">
            <a:avLst/>
          </a:prstGeom>
          <a:noFill/>
          <a:ln>
            <a:noFill/>
          </a:ln>
        </p:spPr>
      </p:pic>
      <p:sp>
        <p:nvSpPr>
          <p:cNvPr id="82" name="Google Shape;82;p16"/>
          <p:cNvSpPr txBox="1"/>
          <p:nvPr/>
        </p:nvSpPr>
        <p:spPr>
          <a:xfrm>
            <a:off x="4596825" y="4338400"/>
            <a:ext cx="42303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303030"/>
                </a:solidFill>
                <a:latin typeface="Old Standard TT"/>
                <a:ea typeface="Old Standard TT"/>
                <a:cs typeface="Old Standard TT"/>
                <a:sym typeface="Old Standard TT"/>
              </a:rPr>
              <a:t>Poddar, R., Kawai, R., &amp; Ölveczky, B. P. (2013). A Fully Automated High-Throughput Training System for Rodents. </a:t>
            </a:r>
            <a:r>
              <a:rPr lang="en" sz="600" i="1">
                <a:solidFill>
                  <a:srgbClr val="303030"/>
                </a:solidFill>
                <a:latin typeface="Old Standard TT"/>
                <a:ea typeface="Old Standard TT"/>
                <a:cs typeface="Old Standard TT"/>
                <a:sym typeface="Old Standard TT"/>
              </a:rPr>
              <a:t>PLoS ONE</a:t>
            </a:r>
            <a:r>
              <a:rPr lang="en" sz="600">
                <a:solidFill>
                  <a:srgbClr val="303030"/>
                </a:solidFill>
                <a:latin typeface="Old Standard TT"/>
                <a:ea typeface="Old Standard TT"/>
                <a:cs typeface="Old Standard TT"/>
                <a:sym typeface="Old Standard TT"/>
              </a:rPr>
              <a:t>, </a:t>
            </a:r>
            <a:r>
              <a:rPr lang="en" sz="600" i="1">
                <a:solidFill>
                  <a:srgbClr val="303030"/>
                </a:solidFill>
                <a:latin typeface="Old Standard TT"/>
                <a:ea typeface="Old Standard TT"/>
                <a:cs typeface="Old Standard TT"/>
                <a:sym typeface="Old Standard TT"/>
              </a:rPr>
              <a:t>8</a:t>
            </a:r>
            <a:r>
              <a:rPr lang="en" sz="600">
                <a:solidFill>
                  <a:srgbClr val="303030"/>
                </a:solidFill>
                <a:latin typeface="Old Standard TT"/>
                <a:ea typeface="Old Standard TT"/>
                <a:cs typeface="Old Standard TT"/>
                <a:sym typeface="Old Standard TT"/>
              </a:rPr>
              <a:t>(12), e83171. http://doi.org/10.1371/journal.pone.0083171</a:t>
            </a:r>
            <a:endParaRPr sz="600">
              <a:latin typeface="Old Standard TT"/>
              <a:ea typeface="Old Standard TT"/>
              <a:cs typeface="Old Standard TT"/>
              <a:sym typeface="Old Standard T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Scope</a:t>
            </a:r>
            <a:endParaRPr/>
          </a:p>
        </p:txBody>
      </p:sp>
      <p:sp>
        <p:nvSpPr>
          <p:cNvPr id="88" name="Google Shape;88;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Design a cage that</a:t>
            </a:r>
            <a:endParaRPr/>
          </a:p>
          <a:p>
            <a:pPr marL="914400" lvl="1" indent="-317500" algn="l" rtl="0">
              <a:spcBef>
                <a:spcPts val="0"/>
              </a:spcBef>
              <a:spcAft>
                <a:spcPts val="0"/>
              </a:spcAft>
              <a:buSzPts val="1400"/>
              <a:buChar char="○"/>
            </a:pPr>
            <a:r>
              <a:rPr lang="en"/>
              <a:t>Fits in the existing lab space</a:t>
            </a:r>
            <a:endParaRPr/>
          </a:p>
          <a:p>
            <a:pPr marL="914400" lvl="1" indent="-317500" algn="l" rtl="0">
              <a:spcBef>
                <a:spcPts val="0"/>
              </a:spcBef>
              <a:spcAft>
                <a:spcPts val="0"/>
              </a:spcAft>
              <a:buSzPts val="1400"/>
              <a:buChar char="○"/>
            </a:pPr>
            <a:r>
              <a:rPr lang="en"/>
              <a:t>Automated food/water delivery </a:t>
            </a:r>
            <a:endParaRPr/>
          </a:p>
          <a:p>
            <a:pPr marL="914400" lvl="1" indent="-317500" algn="l" rtl="0">
              <a:spcBef>
                <a:spcPts val="0"/>
              </a:spcBef>
              <a:spcAft>
                <a:spcPts val="0"/>
              </a:spcAft>
              <a:buSzPts val="1400"/>
              <a:buChar char="○"/>
            </a:pPr>
            <a:r>
              <a:rPr lang="en"/>
              <a:t>Environmental controls</a:t>
            </a:r>
            <a:endParaRPr/>
          </a:p>
          <a:p>
            <a:pPr marL="457200" lvl="0" indent="-342900" algn="l" rtl="0">
              <a:spcBef>
                <a:spcPts val="0"/>
              </a:spcBef>
              <a:spcAft>
                <a:spcPts val="0"/>
              </a:spcAft>
              <a:buSzPts val="1800"/>
              <a:buChar char="●"/>
            </a:pPr>
            <a:r>
              <a:rPr lang="en"/>
              <a:t>All parameters will be programmable so they can be specific to the study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Specs - Cage</a:t>
            </a:r>
            <a:endParaRPr/>
          </a:p>
        </p:txBody>
      </p:sp>
      <p:graphicFrame>
        <p:nvGraphicFramePr>
          <p:cNvPr id="94" name="Google Shape;94;p18"/>
          <p:cNvGraphicFramePr/>
          <p:nvPr/>
        </p:nvGraphicFramePr>
        <p:xfrm>
          <a:off x="4572000" y="1379100"/>
          <a:ext cx="4381575" cy="2952510"/>
        </p:xfrm>
        <a:graphic>
          <a:graphicData uri="http://schemas.openxmlformats.org/drawingml/2006/table">
            <a:tbl>
              <a:tblPr>
                <a:noFill/>
                <a:tableStyleId>{717A0992-8EDC-45FB-8942-689A3440582D}</a:tableStyleId>
              </a:tblPr>
              <a:tblGrid>
                <a:gridCol w="1743275"/>
                <a:gridCol w="2638300"/>
              </a:tblGrid>
              <a:tr h="339900">
                <a:tc>
                  <a:txBody>
                    <a:bodyPr/>
                    <a:lstStyle/>
                    <a:p>
                      <a:pPr marL="0" lvl="0" indent="0" algn="l" rtl="0">
                        <a:lnSpc>
                          <a:spcPct val="115000"/>
                        </a:lnSpc>
                        <a:spcBef>
                          <a:spcPts val="0"/>
                        </a:spcBef>
                        <a:spcAft>
                          <a:spcPts val="0"/>
                        </a:spcAft>
                        <a:buNone/>
                      </a:pPr>
                      <a:r>
                        <a:rPr lang="en" sz="1100" b="1"/>
                        <a:t>Design Component</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a:t>Metric (inches, unless </a:t>
                      </a:r>
                      <a:endParaRPr sz="1100" b="1"/>
                    </a:p>
                    <a:p>
                      <a:pPr marL="0" lvl="0" indent="0" algn="l" rtl="0">
                        <a:lnSpc>
                          <a:spcPct val="115000"/>
                        </a:lnSpc>
                        <a:spcBef>
                          <a:spcPts val="0"/>
                        </a:spcBef>
                        <a:spcAft>
                          <a:spcPts val="0"/>
                        </a:spcAft>
                        <a:buNone/>
                      </a:pPr>
                      <a:r>
                        <a:rPr lang="en" sz="1100" b="1"/>
                        <a:t>indicated otherwise)</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a:txBody>
                    <a:bodyPr/>
                    <a:lstStyle/>
                    <a:p>
                      <a:pPr marL="0" lvl="0" indent="0" algn="l" rtl="0">
                        <a:lnSpc>
                          <a:spcPct val="115000"/>
                        </a:lnSpc>
                        <a:spcBef>
                          <a:spcPts val="0"/>
                        </a:spcBef>
                        <a:spcAft>
                          <a:spcPts val="0"/>
                        </a:spcAft>
                        <a:buNone/>
                      </a:pPr>
                      <a:r>
                        <a:rPr lang="en" sz="900"/>
                        <a:t>Overall Cage Design</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7” x 14” x 12”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a:txBody>
                    <a:bodyPr/>
                    <a:lstStyle/>
                    <a:p>
                      <a:pPr marL="0" lvl="0" indent="0" algn="l" rtl="0">
                        <a:lnSpc>
                          <a:spcPct val="115000"/>
                        </a:lnSpc>
                        <a:spcBef>
                          <a:spcPts val="0"/>
                        </a:spcBef>
                        <a:spcAft>
                          <a:spcPts val="0"/>
                        </a:spcAft>
                        <a:buNone/>
                      </a:pPr>
                      <a:r>
                        <a:rPr lang="en" sz="900"/>
                        <a:t>Support Beam (x6)</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1” x 1” x 12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a:txBody>
                    <a:bodyPr/>
                    <a:lstStyle/>
                    <a:p>
                      <a:pPr marL="0" lvl="0" indent="0" algn="l" rtl="0">
                        <a:lnSpc>
                          <a:spcPct val="115000"/>
                        </a:lnSpc>
                        <a:spcBef>
                          <a:spcPts val="0"/>
                        </a:spcBef>
                        <a:spcAft>
                          <a:spcPts val="0"/>
                        </a:spcAft>
                        <a:buNone/>
                      </a:pPr>
                      <a:r>
                        <a:rPr lang="en" sz="900"/>
                        <a:t>Front Wall Base</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6” x 14”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a:txBody>
                    <a:bodyPr/>
                    <a:lstStyle/>
                    <a:p>
                      <a:pPr marL="0" lvl="0" indent="0" algn="l" rtl="0">
                        <a:lnSpc>
                          <a:spcPct val="115000"/>
                        </a:lnSpc>
                        <a:spcBef>
                          <a:spcPts val="0"/>
                        </a:spcBef>
                        <a:spcAft>
                          <a:spcPts val="0"/>
                        </a:spcAft>
                        <a:buNone/>
                      </a:pPr>
                      <a:r>
                        <a:rPr lang="en" sz="900"/>
                        <a:t>Front Wall Sliding Top (x2)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7” x 6”</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a:txBody>
                    <a:bodyPr/>
                    <a:lstStyle/>
                    <a:p>
                      <a:pPr marL="0" lvl="0" indent="0" algn="l" rtl="0">
                        <a:lnSpc>
                          <a:spcPct val="115000"/>
                        </a:lnSpc>
                        <a:spcBef>
                          <a:spcPts val="0"/>
                        </a:spcBef>
                        <a:spcAft>
                          <a:spcPts val="0"/>
                        </a:spcAft>
                        <a:buNone/>
                      </a:pPr>
                      <a:r>
                        <a:rPr lang="en" sz="900"/>
                        <a:t>Back Wall</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14” x 12”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rowSpan="2">
                  <a:txBody>
                    <a:bodyPr/>
                    <a:lstStyle/>
                    <a:p>
                      <a:pPr marL="0" lvl="0" indent="0" algn="l" rtl="0">
                        <a:lnSpc>
                          <a:spcPct val="115000"/>
                        </a:lnSpc>
                        <a:spcBef>
                          <a:spcPts val="0"/>
                        </a:spcBef>
                        <a:spcAft>
                          <a:spcPts val="0"/>
                        </a:spcAft>
                        <a:buNone/>
                      </a:pPr>
                      <a:r>
                        <a:rPr lang="en" sz="900"/>
                        <a:t>Light Containment Cover</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Outer Dimensions: 22.5” x 14.5” x 16”</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22550">
                <a:tc vMerge="1">
                  <a:txBody>
                    <a:bodyPr/>
                    <a:lstStyle/>
                    <a:p>
                      <a:endParaRPr lang="en-US"/>
                    </a:p>
                  </a:txBody>
                  <a:tcPr/>
                </a:tc>
                <a:tc>
                  <a:txBody>
                    <a:bodyPr/>
                    <a:lstStyle/>
                    <a:p>
                      <a:pPr marL="0" lvl="0" indent="0" algn="l" rtl="0">
                        <a:lnSpc>
                          <a:spcPct val="115000"/>
                        </a:lnSpc>
                        <a:spcBef>
                          <a:spcPts val="0"/>
                        </a:spcBef>
                        <a:spcAft>
                          <a:spcPts val="0"/>
                        </a:spcAft>
                        <a:buNone/>
                      </a:pPr>
                      <a:r>
                        <a:rPr lang="en" sz="900"/>
                        <a:t>Inner Dimensions: 20” x 12” x 13.5”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pic>
        <p:nvPicPr>
          <p:cNvPr id="95" name="Google Shape;95;p18"/>
          <p:cNvPicPr preferRelativeResize="0"/>
          <p:nvPr/>
        </p:nvPicPr>
        <p:blipFill>
          <a:blip r:embed="rId3">
            <a:alphaModFix/>
          </a:blip>
          <a:stretch>
            <a:fillRect/>
          </a:stretch>
        </p:blipFill>
        <p:spPr>
          <a:xfrm>
            <a:off x="389575" y="1379100"/>
            <a:ext cx="3969701" cy="2977276"/>
          </a:xfrm>
          <a:prstGeom prst="rect">
            <a:avLst/>
          </a:prstGeom>
          <a:noFill/>
          <a:ln>
            <a:noFill/>
          </a:ln>
        </p:spPr>
      </p:pic>
      <p:sp>
        <p:nvSpPr>
          <p:cNvPr id="96" name="Google Shape;96;p18"/>
          <p:cNvSpPr/>
          <p:nvPr/>
        </p:nvSpPr>
        <p:spPr>
          <a:xfrm>
            <a:off x="962600" y="3933825"/>
            <a:ext cx="1390500" cy="186900"/>
          </a:xfrm>
          <a:prstGeom prst="lef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rot="4856700">
            <a:off x="-59609" y="2742386"/>
            <a:ext cx="2039618" cy="186828"/>
          </a:xfrm>
          <a:prstGeom prst="lef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rot="6811406">
            <a:off x="1034371" y="3397446"/>
            <a:ext cx="798999" cy="134211"/>
          </a:xfrm>
          <a:prstGeom prst="lef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p:nvPr/>
        </p:nvSpPr>
        <p:spPr>
          <a:xfrm>
            <a:off x="1478000" y="4011600"/>
            <a:ext cx="3597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7”</a:t>
            </a:r>
            <a:endParaRPr/>
          </a:p>
        </p:txBody>
      </p:sp>
      <p:sp>
        <p:nvSpPr>
          <p:cNvPr id="100" name="Google Shape;100;p18"/>
          <p:cNvSpPr txBox="1"/>
          <p:nvPr/>
        </p:nvSpPr>
        <p:spPr>
          <a:xfrm>
            <a:off x="602900" y="3269475"/>
            <a:ext cx="5055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12”</a:t>
            </a:r>
            <a:endParaRPr/>
          </a:p>
        </p:txBody>
      </p:sp>
      <p:sp>
        <p:nvSpPr>
          <p:cNvPr id="101" name="Google Shape;101;p18"/>
          <p:cNvSpPr txBox="1"/>
          <p:nvPr/>
        </p:nvSpPr>
        <p:spPr>
          <a:xfrm>
            <a:off x="1478000" y="3120450"/>
            <a:ext cx="505500" cy="2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14”</a:t>
            </a:r>
            <a:endParaRPr/>
          </a:p>
        </p:txBody>
      </p:sp>
      <p:sp>
        <p:nvSpPr>
          <p:cNvPr id="102" name="Google Shape;102;p18"/>
          <p:cNvSpPr/>
          <p:nvPr/>
        </p:nvSpPr>
        <p:spPr>
          <a:xfrm>
            <a:off x="2489100" y="2652450"/>
            <a:ext cx="1195950" cy="1098700"/>
          </a:xfrm>
          <a:custGeom>
            <a:avLst/>
            <a:gdLst/>
            <a:ahLst/>
            <a:cxnLst/>
            <a:rect l="l" t="t" r="r" b="b"/>
            <a:pathLst>
              <a:path w="47838" h="43948" extrusionOk="0">
                <a:moveTo>
                  <a:pt x="778" y="0"/>
                </a:moveTo>
                <a:lnTo>
                  <a:pt x="0" y="43948"/>
                </a:lnTo>
                <a:lnTo>
                  <a:pt x="42004" y="43559"/>
                </a:lnTo>
                <a:lnTo>
                  <a:pt x="47838" y="0"/>
                </a:lnTo>
                <a:close/>
              </a:path>
            </a:pathLst>
          </a:custGeom>
          <a:noFill/>
          <a:ln w="28575" cap="flat" cmpd="sng">
            <a:solidFill>
              <a:srgbClr val="FFFFFF"/>
            </a:solidFill>
            <a:prstDash val="solid"/>
            <a:round/>
            <a:headEnd type="none" w="med" len="med"/>
            <a:tailEnd type="none" w="med" len="med"/>
          </a:ln>
        </p:spPr>
      </p:sp>
      <p:sp>
        <p:nvSpPr>
          <p:cNvPr id="103" name="Google Shape;103;p18"/>
          <p:cNvSpPr/>
          <p:nvPr/>
        </p:nvSpPr>
        <p:spPr>
          <a:xfrm>
            <a:off x="2508550" y="1835725"/>
            <a:ext cx="1332050" cy="787550"/>
          </a:xfrm>
          <a:custGeom>
            <a:avLst/>
            <a:gdLst/>
            <a:ahLst/>
            <a:cxnLst/>
            <a:rect l="l" t="t" r="r" b="b"/>
            <a:pathLst>
              <a:path w="53282" h="31502" extrusionOk="0">
                <a:moveTo>
                  <a:pt x="1167" y="0"/>
                </a:moveTo>
                <a:lnTo>
                  <a:pt x="0" y="31502"/>
                </a:lnTo>
                <a:lnTo>
                  <a:pt x="47837" y="31502"/>
                </a:lnTo>
                <a:lnTo>
                  <a:pt x="53282" y="1166"/>
                </a:lnTo>
                <a:close/>
              </a:path>
            </a:pathLst>
          </a:custGeom>
          <a:noFill/>
          <a:ln w="28575" cap="flat" cmpd="sng">
            <a:solidFill>
              <a:srgbClr val="FFFFFF"/>
            </a:solidFill>
            <a:prstDash val="solid"/>
            <a:round/>
            <a:headEnd type="none" w="med" len="med"/>
            <a:tailEnd type="none" w="med" len="med"/>
          </a:ln>
        </p:spPr>
      </p:sp>
      <p:sp>
        <p:nvSpPr>
          <p:cNvPr id="104" name="Google Shape;104;p18"/>
          <p:cNvSpPr txBox="1"/>
          <p:nvPr/>
        </p:nvSpPr>
        <p:spPr>
          <a:xfrm>
            <a:off x="472275" y="4356375"/>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Cage from the Hengen Lab. Photo courtesy of Ellie Degen</a:t>
            </a:r>
            <a:endParaRPr sz="600">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Specs - System Control</a:t>
            </a:r>
            <a:endParaRPr/>
          </a:p>
        </p:txBody>
      </p:sp>
      <p:graphicFrame>
        <p:nvGraphicFramePr>
          <p:cNvPr id="110" name="Google Shape;110;p19"/>
          <p:cNvGraphicFramePr/>
          <p:nvPr/>
        </p:nvGraphicFramePr>
        <p:xfrm>
          <a:off x="4858825" y="1551438"/>
          <a:ext cx="3973475" cy="2384088"/>
        </p:xfrm>
        <a:graphic>
          <a:graphicData uri="http://schemas.openxmlformats.org/drawingml/2006/table">
            <a:tbl>
              <a:tblPr>
                <a:noFill/>
                <a:tableStyleId>{717A0992-8EDC-45FB-8942-689A3440582D}</a:tableStyleId>
              </a:tblPr>
              <a:tblGrid>
                <a:gridCol w="1388200"/>
                <a:gridCol w="2585275"/>
              </a:tblGrid>
              <a:tr h="0">
                <a:tc rowSpan="2">
                  <a:txBody>
                    <a:bodyPr/>
                    <a:lstStyle/>
                    <a:p>
                      <a:pPr marL="0" lvl="0" indent="0" algn="l" rtl="0">
                        <a:lnSpc>
                          <a:spcPct val="115000"/>
                        </a:lnSpc>
                        <a:spcBef>
                          <a:spcPts val="0"/>
                        </a:spcBef>
                        <a:spcAft>
                          <a:spcPts val="0"/>
                        </a:spcAft>
                        <a:buNone/>
                      </a:pPr>
                      <a:r>
                        <a:rPr lang="en" sz="900"/>
                        <a:t>Water Port Opening</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Radius: 0.25”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vMerge="1">
                  <a:txBody>
                    <a:bodyPr/>
                    <a:lstStyle/>
                    <a:p>
                      <a:endParaRPr lang="en-US"/>
                    </a:p>
                  </a:txBody>
                  <a:tcPr/>
                </a:tc>
                <a:tc>
                  <a:txBody>
                    <a:bodyPr/>
                    <a:lstStyle/>
                    <a:p>
                      <a:pPr marL="0" lvl="0" indent="0" algn="l" rtl="0">
                        <a:lnSpc>
                          <a:spcPct val="115000"/>
                        </a:lnSpc>
                        <a:spcBef>
                          <a:spcPts val="0"/>
                        </a:spcBef>
                        <a:spcAft>
                          <a:spcPts val="0"/>
                        </a:spcAft>
                        <a:buNone/>
                      </a:pPr>
                      <a:r>
                        <a:rPr lang="en" sz="900"/>
                        <a:t>Location: 3.5” x 3” from front bottom left corner</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rowSpan="2">
                  <a:txBody>
                    <a:bodyPr/>
                    <a:lstStyle/>
                    <a:p>
                      <a:pPr marL="0" lvl="0" indent="0" algn="l" rtl="0">
                        <a:lnSpc>
                          <a:spcPct val="115000"/>
                        </a:lnSpc>
                        <a:spcBef>
                          <a:spcPts val="0"/>
                        </a:spcBef>
                        <a:spcAft>
                          <a:spcPts val="0"/>
                        </a:spcAft>
                        <a:buNone/>
                      </a:pPr>
                      <a:r>
                        <a:rPr lang="en" sz="900"/>
                        <a:t>Water Dispenser</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Radius: 0.40”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vMerge="1">
                  <a:txBody>
                    <a:bodyPr/>
                    <a:lstStyle/>
                    <a:p>
                      <a:endParaRPr lang="en-US"/>
                    </a:p>
                  </a:txBody>
                  <a:tcPr/>
                </a:tc>
                <a:tc>
                  <a:txBody>
                    <a:bodyPr/>
                    <a:lstStyle/>
                    <a:p>
                      <a:pPr marL="0" lvl="0" indent="0" algn="l" rtl="0">
                        <a:lnSpc>
                          <a:spcPct val="115000"/>
                        </a:lnSpc>
                        <a:spcBef>
                          <a:spcPts val="0"/>
                        </a:spcBef>
                        <a:spcAft>
                          <a:spcPts val="0"/>
                        </a:spcAft>
                        <a:buNone/>
                      </a:pPr>
                      <a:r>
                        <a:rPr lang="en" sz="900"/>
                        <a:t>Height: 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rowSpan="2">
                  <a:txBody>
                    <a:bodyPr/>
                    <a:lstStyle/>
                    <a:p>
                      <a:pPr marL="0" lvl="0" indent="0" algn="l" rtl="0">
                        <a:lnSpc>
                          <a:spcPct val="115000"/>
                        </a:lnSpc>
                        <a:spcBef>
                          <a:spcPts val="0"/>
                        </a:spcBef>
                        <a:spcAft>
                          <a:spcPts val="0"/>
                        </a:spcAft>
                        <a:buNone/>
                      </a:pPr>
                      <a:r>
                        <a:rPr lang="en" sz="900"/>
                        <a:t>Food Dispenser</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Triangular face: 3” x 4” x 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vMerge="1">
                  <a:txBody>
                    <a:bodyPr/>
                    <a:lstStyle/>
                    <a:p>
                      <a:endParaRPr lang="en-US"/>
                    </a:p>
                  </a:txBody>
                  <a:tcPr/>
                </a:tc>
                <a:tc>
                  <a:txBody>
                    <a:bodyPr/>
                    <a:lstStyle/>
                    <a:p>
                      <a:pPr marL="0" lvl="0" indent="0" algn="l" rtl="0">
                        <a:lnSpc>
                          <a:spcPct val="115000"/>
                        </a:lnSpc>
                        <a:spcBef>
                          <a:spcPts val="0"/>
                        </a:spcBef>
                        <a:spcAft>
                          <a:spcPts val="0"/>
                        </a:spcAft>
                        <a:buNone/>
                      </a:pPr>
                      <a:r>
                        <a:rPr lang="en" sz="900"/>
                        <a:t>Length: 6.5”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900"/>
                        <a:t>Display Screen (x2)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t>6” x 4” x .03”</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pic>
        <p:nvPicPr>
          <p:cNvPr id="111" name="Google Shape;111;p19"/>
          <p:cNvPicPr preferRelativeResize="0"/>
          <p:nvPr/>
        </p:nvPicPr>
        <p:blipFill>
          <a:blip r:embed="rId3">
            <a:alphaModFix/>
          </a:blip>
          <a:stretch>
            <a:fillRect/>
          </a:stretch>
        </p:blipFill>
        <p:spPr>
          <a:xfrm>
            <a:off x="428400" y="1183225"/>
            <a:ext cx="4199772" cy="3149872"/>
          </a:xfrm>
          <a:prstGeom prst="rect">
            <a:avLst/>
          </a:prstGeom>
          <a:noFill/>
          <a:ln>
            <a:noFill/>
          </a:ln>
        </p:spPr>
      </p:pic>
      <p:sp>
        <p:nvSpPr>
          <p:cNvPr id="112" name="Google Shape;112;p19"/>
          <p:cNvSpPr/>
          <p:nvPr/>
        </p:nvSpPr>
        <p:spPr>
          <a:xfrm>
            <a:off x="1050100" y="1641250"/>
            <a:ext cx="525025" cy="1954350"/>
          </a:xfrm>
          <a:custGeom>
            <a:avLst/>
            <a:gdLst/>
            <a:ahLst/>
            <a:cxnLst/>
            <a:rect l="l" t="t" r="r" b="b"/>
            <a:pathLst>
              <a:path w="21001" h="78174" extrusionOk="0">
                <a:moveTo>
                  <a:pt x="10889" y="78174"/>
                </a:moveTo>
                <a:lnTo>
                  <a:pt x="21001" y="55616"/>
                </a:lnTo>
                <a:lnTo>
                  <a:pt x="15557" y="0"/>
                </a:lnTo>
                <a:lnTo>
                  <a:pt x="0" y="389"/>
                </a:lnTo>
                <a:close/>
              </a:path>
            </a:pathLst>
          </a:custGeom>
          <a:solidFill>
            <a:srgbClr val="D9D9D9"/>
          </a:solidFill>
          <a:ln w="19050" cap="flat" cmpd="sng">
            <a:solidFill>
              <a:srgbClr val="000000"/>
            </a:solidFill>
            <a:prstDash val="solid"/>
            <a:round/>
            <a:headEnd type="none" w="med" len="med"/>
            <a:tailEnd type="none" w="med" len="med"/>
          </a:ln>
        </p:spPr>
      </p:sp>
      <p:sp>
        <p:nvSpPr>
          <p:cNvPr id="113" name="Google Shape;113;p19"/>
          <p:cNvSpPr/>
          <p:nvPr/>
        </p:nvSpPr>
        <p:spPr>
          <a:xfrm>
            <a:off x="1604300" y="3226100"/>
            <a:ext cx="174900" cy="1944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1516800" y="1670425"/>
            <a:ext cx="923700" cy="1351500"/>
          </a:xfrm>
          <a:custGeom>
            <a:avLst/>
            <a:gdLst/>
            <a:ahLst/>
            <a:cxnLst/>
            <a:rect l="l" t="t" r="r" b="b"/>
            <a:pathLst>
              <a:path w="36948" h="54060" extrusionOk="0">
                <a:moveTo>
                  <a:pt x="4667" y="54060"/>
                </a:moveTo>
                <a:lnTo>
                  <a:pt x="36948" y="53282"/>
                </a:lnTo>
                <a:lnTo>
                  <a:pt x="36948" y="1167"/>
                </a:lnTo>
                <a:lnTo>
                  <a:pt x="0" y="0"/>
                </a:lnTo>
                <a:close/>
              </a:path>
            </a:pathLst>
          </a:custGeom>
          <a:solidFill>
            <a:srgbClr val="D9D9D9"/>
          </a:solidFill>
          <a:ln w="19050" cap="flat" cmpd="sng">
            <a:solidFill>
              <a:srgbClr val="000000"/>
            </a:solidFill>
            <a:prstDash val="solid"/>
            <a:round/>
            <a:headEnd type="none" w="med" len="med"/>
            <a:tailEnd type="none" w="med" len="med"/>
          </a:ln>
        </p:spPr>
      </p:sp>
      <p:sp>
        <p:nvSpPr>
          <p:cNvPr id="115" name="Google Shape;115;p19"/>
          <p:cNvSpPr/>
          <p:nvPr/>
        </p:nvSpPr>
        <p:spPr>
          <a:xfrm rot="10800000">
            <a:off x="1604438" y="3080934"/>
            <a:ext cx="174600" cy="194400"/>
          </a:xfrm>
          <a:prstGeom prst="triangle">
            <a:avLst>
              <a:gd name="adj" fmla="val 50000"/>
            </a:avLst>
          </a:prstGeom>
          <a:solidFill>
            <a:srgbClr val="99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1604450" y="2241000"/>
            <a:ext cx="174600" cy="884700"/>
          </a:xfrm>
          <a:prstGeom prst="rect">
            <a:avLst/>
          </a:prstGeom>
          <a:solidFill>
            <a:srgbClr val="99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rot="-5400000">
            <a:off x="2148800" y="3420575"/>
            <a:ext cx="398700" cy="262500"/>
          </a:xfrm>
          <a:prstGeom prst="rtTriangle">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rot="-5400000">
            <a:off x="2148800" y="3046875"/>
            <a:ext cx="398700" cy="262500"/>
          </a:xfrm>
          <a:prstGeom prst="rtTriangle">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2216900" y="3367075"/>
            <a:ext cx="243075" cy="369475"/>
          </a:xfrm>
          <a:custGeom>
            <a:avLst/>
            <a:gdLst/>
            <a:ahLst/>
            <a:cxnLst/>
            <a:rect l="l" t="t" r="r" b="b"/>
            <a:pathLst>
              <a:path w="9723" h="14779" extrusionOk="0">
                <a:moveTo>
                  <a:pt x="0" y="389"/>
                </a:moveTo>
                <a:lnTo>
                  <a:pt x="389" y="14779"/>
                </a:lnTo>
                <a:lnTo>
                  <a:pt x="9723" y="0"/>
                </a:lnTo>
                <a:close/>
              </a:path>
            </a:pathLst>
          </a:custGeom>
          <a:solidFill>
            <a:srgbClr val="B7B7B7"/>
          </a:solidFill>
          <a:ln w="9525" cap="flat" cmpd="sng">
            <a:solidFill>
              <a:srgbClr val="000000"/>
            </a:solidFill>
            <a:prstDash val="solid"/>
            <a:round/>
            <a:headEnd type="none" w="med" len="med"/>
            <a:tailEnd type="none" w="med" len="med"/>
          </a:ln>
        </p:spPr>
      </p:sp>
      <p:sp>
        <p:nvSpPr>
          <p:cNvPr id="120" name="Google Shape;120;p19"/>
          <p:cNvSpPr txBox="1"/>
          <p:nvPr/>
        </p:nvSpPr>
        <p:spPr>
          <a:xfrm>
            <a:off x="626138" y="4308475"/>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Cage from the Hengen Lab. Photo courtesy of Ellie Degen</a:t>
            </a:r>
            <a:endParaRPr sz="600">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Specs - System Control</a:t>
            </a:r>
            <a:endParaRPr/>
          </a:p>
        </p:txBody>
      </p:sp>
      <p:graphicFrame>
        <p:nvGraphicFramePr>
          <p:cNvPr id="126" name="Google Shape;126;p20"/>
          <p:cNvGraphicFramePr/>
          <p:nvPr/>
        </p:nvGraphicFramePr>
        <p:xfrm>
          <a:off x="4929800" y="1341250"/>
          <a:ext cx="3902500" cy="2639388"/>
        </p:xfrm>
        <a:graphic>
          <a:graphicData uri="http://schemas.openxmlformats.org/drawingml/2006/table">
            <a:tbl>
              <a:tblPr>
                <a:noFill/>
                <a:tableStyleId>{717A0992-8EDC-45FB-8942-689A3440582D}</a:tableStyleId>
              </a:tblPr>
              <a:tblGrid>
                <a:gridCol w="1564025"/>
                <a:gridCol w="2338475"/>
              </a:tblGrid>
              <a:tr h="0">
                <a:tc>
                  <a:txBody>
                    <a:bodyPr/>
                    <a:lstStyle/>
                    <a:p>
                      <a:pPr marL="0" lvl="0" indent="0" algn="l" rtl="0">
                        <a:lnSpc>
                          <a:spcPct val="115000"/>
                        </a:lnSpc>
                        <a:spcBef>
                          <a:spcPts val="0"/>
                        </a:spcBef>
                        <a:spcAft>
                          <a:spcPts val="0"/>
                        </a:spcAft>
                        <a:buNone/>
                      </a:pPr>
                      <a:r>
                        <a:rPr lang="en" sz="1100"/>
                        <a:t>Temperature</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23°C</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1100"/>
                        <a:t>Beam Break Sensor (x2)</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0.8” x 0.4” x 0.3”</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1100"/>
                        <a:t>Capacitor Sensor (x2)</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4.4” x 0.25” x 0.2”</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1100"/>
                        <a:t>Temperature/Humidity Sensor</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1.05” x 2.32” x 0.53</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1100"/>
                        <a:t>Arduino Uno (x5)</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2.1” x 2.8” x 0.5”</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0">
                <a:tc>
                  <a:txBody>
                    <a:bodyPr/>
                    <a:lstStyle/>
                    <a:p>
                      <a:pPr marL="0" lvl="0" indent="0" algn="l" rtl="0">
                        <a:lnSpc>
                          <a:spcPct val="115000"/>
                        </a:lnSpc>
                        <a:spcBef>
                          <a:spcPts val="0"/>
                        </a:spcBef>
                        <a:spcAft>
                          <a:spcPts val="0"/>
                        </a:spcAft>
                        <a:buNone/>
                      </a:pPr>
                      <a:r>
                        <a:rPr lang="en" sz="1100"/>
                        <a:t>LED Strip</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19.7” x 0.6” x 0.2”</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pic>
        <p:nvPicPr>
          <p:cNvPr id="127" name="Google Shape;127;p20"/>
          <p:cNvPicPr preferRelativeResize="0"/>
          <p:nvPr/>
        </p:nvPicPr>
        <p:blipFill>
          <a:blip r:embed="rId3">
            <a:alphaModFix/>
          </a:blip>
          <a:stretch>
            <a:fillRect/>
          </a:stretch>
        </p:blipFill>
        <p:spPr>
          <a:xfrm>
            <a:off x="428400" y="1183225"/>
            <a:ext cx="4199772" cy="3149872"/>
          </a:xfrm>
          <a:prstGeom prst="rect">
            <a:avLst/>
          </a:prstGeom>
          <a:noFill/>
          <a:ln>
            <a:noFill/>
          </a:ln>
        </p:spPr>
      </p:pic>
      <p:sp>
        <p:nvSpPr>
          <p:cNvPr id="128" name="Google Shape;128;p20"/>
          <p:cNvSpPr/>
          <p:nvPr/>
        </p:nvSpPr>
        <p:spPr>
          <a:xfrm>
            <a:off x="1050100" y="1641250"/>
            <a:ext cx="525025" cy="1954350"/>
          </a:xfrm>
          <a:custGeom>
            <a:avLst/>
            <a:gdLst/>
            <a:ahLst/>
            <a:cxnLst/>
            <a:rect l="l" t="t" r="r" b="b"/>
            <a:pathLst>
              <a:path w="21001" h="78174" extrusionOk="0">
                <a:moveTo>
                  <a:pt x="10889" y="78174"/>
                </a:moveTo>
                <a:lnTo>
                  <a:pt x="21001" y="55616"/>
                </a:lnTo>
                <a:lnTo>
                  <a:pt x="15557" y="0"/>
                </a:lnTo>
                <a:lnTo>
                  <a:pt x="0" y="389"/>
                </a:lnTo>
                <a:close/>
              </a:path>
            </a:pathLst>
          </a:custGeom>
          <a:solidFill>
            <a:srgbClr val="D9D9D9"/>
          </a:solidFill>
          <a:ln w="19050" cap="flat" cmpd="sng">
            <a:solidFill>
              <a:srgbClr val="000000"/>
            </a:solidFill>
            <a:prstDash val="solid"/>
            <a:round/>
            <a:headEnd type="none" w="med" len="med"/>
            <a:tailEnd type="none" w="med" len="med"/>
          </a:ln>
        </p:spPr>
      </p:sp>
      <p:sp>
        <p:nvSpPr>
          <p:cNvPr id="129" name="Google Shape;129;p20"/>
          <p:cNvSpPr/>
          <p:nvPr/>
        </p:nvSpPr>
        <p:spPr>
          <a:xfrm>
            <a:off x="1516800" y="1670425"/>
            <a:ext cx="923700" cy="1351500"/>
          </a:xfrm>
          <a:custGeom>
            <a:avLst/>
            <a:gdLst/>
            <a:ahLst/>
            <a:cxnLst/>
            <a:rect l="l" t="t" r="r" b="b"/>
            <a:pathLst>
              <a:path w="36948" h="54060" extrusionOk="0">
                <a:moveTo>
                  <a:pt x="4667" y="54060"/>
                </a:moveTo>
                <a:lnTo>
                  <a:pt x="36948" y="53282"/>
                </a:lnTo>
                <a:lnTo>
                  <a:pt x="36948" y="1167"/>
                </a:lnTo>
                <a:lnTo>
                  <a:pt x="0" y="0"/>
                </a:lnTo>
                <a:close/>
              </a:path>
            </a:pathLst>
          </a:custGeom>
          <a:solidFill>
            <a:srgbClr val="D9D9D9"/>
          </a:solidFill>
          <a:ln w="19050" cap="flat" cmpd="sng">
            <a:solidFill>
              <a:srgbClr val="000000"/>
            </a:solidFill>
            <a:prstDash val="solid"/>
            <a:round/>
            <a:headEnd type="none" w="med" len="med"/>
            <a:tailEnd type="none" w="med" len="med"/>
          </a:ln>
        </p:spPr>
      </p:sp>
      <p:sp>
        <p:nvSpPr>
          <p:cNvPr id="130" name="Google Shape;130;p20"/>
          <p:cNvSpPr/>
          <p:nvPr/>
        </p:nvSpPr>
        <p:spPr>
          <a:xfrm>
            <a:off x="1283450" y="2856450"/>
            <a:ext cx="340313" cy="739168"/>
          </a:xfrm>
          <a:custGeom>
            <a:avLst/>
            <a:gdLst/>
            <a:ahLst/>
            <a:cxnLst/>
            <a:rect l="l" t="t" r="r" b="b"/>
            <a:pathLst>
              <a:path w="10890" h="24892" extrusionOk="0">
                <a:moveTo>
                  <a:pt x="10890" y="3501"/>
                </a:moveTo>
                <a:lnTo>
                  <a:pt x="1167" y="24892"/>
                </a:lnTo>
                <a:lnTo>
                  <a:pt x="0" y="19447"/>
                </a:lnTo>
                <a:lnTo>
                  <a:pt x="8946" y="0"/>
                </a:lnTo>
                <a:close/>
              </a:path>
            </a:pathLst>
          </a:custGeom>
          <a:solidFill>
            <a:srgbClr val="434343"/>
          </a:solidFill>
          <a:ln w="9525" cap="flat" cmpd="sng">
            <a:solidFill>
              <a:srgbClr val="434343"/>
            </a:solidFill>
            <a:prstDash val="solid"/>
            <a:round/>
            <a:headEnd type="none" w="med" len="med"/>
            <a:tailEnd type="none" w="med" len="med"/>
          </a:ln>
        </p:spPr>
      </p:sp>
      <p:sp>
        <p:nvSpPr>
          <p:cNvPr id="131" name="Google Shape;131;p20"/>
          <p:cNvSpPr/>
          <p:nvPr/>
        </p:nvSpPr>
        <p:spPr>
          <a:xfrm>
            <a:off x="1623750" y="2856452"/>
            <a:ext cx="826450" cy="175193"/>
          </a:xfrm>
          <a:custGeom>
            <a:avLst/>
            <a:gdLst/>
            <a:ahLst/>
            <a:cxnLst/>
            <a:rect l="l" t="t" r="r" b="b"/>
            <a:pathLst>
              <a:path w="33058" h="6223" extrusionOk="0">
                <a:moveTo>
                  <a:pt x="778" y="6223"/>
                </a:moveTo>
                <a:lnTo>
                  <a:pt x="33058" y="5445"/>
                </a:lnTo>
                <a:lnTo>
                  <a:pt x="33058" y="0"/>
                </a:lnTo>
                <a:lnTo>
                  <a:pt x="0" y="1556"/>
                </a:lnTo>
                <a:close/>
              </a:path>
            </a:pathLst>
          </a:custGeom>
          <a:solidFill>
            <a:srgbClr val="434343"/>
          </a:solidFill>
          <a:ln w="9525" cap="flat" cmpd="sng">
            <a:solidFill>
              <a:srgbClr val="434343"/>
            </a:solidFill>
            <a:prstDash val="solid"/>
            <a:round/>
            <a:headEnd type="none" w="med" len="med"/>
            <a:tailEnd type="none" w="med" len="med"/>
          </a:ln>
        </p:spPr>
      </p:sp>
      <p:sp>
        <p:nvSpPr>
          <p:cNvPr id="132" name="Google Shape;132;p20"/>
          <p:cNvSpPr/>
          <p:nvPr/>
        </p:nvSpPr>
        <p:spPr>
          <a:xfrm>
            <a:off x="1465025" y="3021925"/>
            <a:ext cx="116700" cy="184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1866800" y="2846850"/>
            <a:ext cx="116700" cy="184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20"/>
          <p:cNvCxnSpPr>
            <a:stCxn id="133" idx="3"/>
          </p:cNvCxnSpPr>
          <p:nvPr/>
        </p:nvCxnSpPr>
        <p:spPr>
          <a:xfrm flipH="1">
            <a:off x="1517000" y="2939250"/>
            <a:ext cx="466500" cy="175200"/>
          </a:xfrm>
          <a:prstGeom prst="straightConnector1">
            <a:avLst/>
          </a:prstGeom>
          <a:noFill/>
          <a:ln w="28575" cap="flat" cmpd="sng">
            <a:solidFill>
              <a:srgbClr val="FFFFFF"/>
            </a:solidFill>
            <a:prstDash val="dot"/>
            <a:round/>
            <a:headEnd type="none" w="med" len="med"/>
            <a:tailEnd type="none" w="med" len="med"/>
          </a:ln>
        </p:spPr>
      </p:cxnSp>
      <p:sp>
        <p:nvSpPr>
          <p:cNvPr id="135" name="Google Shape;135;p20"/>
          <p:cNvSpPr txBox="1"/>
          <p:nvPr/>
        </p:nvSpPr>
        <p:spPr>
          <a:xfrm>
            <a:off x="472275" y="4356375"/>
            <a:ext cx="38043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Cage from the Hengen Lab. Photo courtesy of Ellie Degen</a:t>
            </a:r>
            <a:endParaRPr sz="600">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Solutions: Traditional Methods</a:t>
            </a:r>
            <a:endParaRPr baseline="30000"/>
          </a:p>
        </p:txBody>
      </p:sp>
      <p:sp>
        <p:nvSpPr>
          <p:cNvPr id="141" name="Google Shape;141;p21"/>
          <p:cNvSpPr txBox="1">
            <a:spLocks noGrp="1"/>
          </p:cNvSpPr>
          <p:nvPr>
            <p:ph type="body" idx="1"/>
          </p:nvPr>
        </p:nvSpPr>
        <p:spPr>
          <a:xfrm>
            <a:off x="311700" y="1171600"/>
            <a:ext cx="8520600" cy="30543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Old Standard TT"/>
              <a:buChar char="●"/>
            </a:pPr>
            <a:r>
              <a:rPr lang="en"/>
              <a:t>Manual training</a:t>
            </a:r>
            <a:r>
              <a:rPr lang="en" baseline="30000"/>
              <a:t>1</a:t>
            </a:r>
            <a:endParaRPr baseline="30000"/>
          </a:p>
          <a:p>
            <a:pPr marL="457200" marR="0" lvl="0" indent="-342900" algn="l" rtl="0">
              <a:lnSpc>
                <a:spcPct val="115000"/>
              </a:lnSpc>
              <a:spcBef>
                <a:spcPts val="0"/>
              </a:spcBef>
              <a:spcAft>
                <a:spcPts val="0"/>
              </a:spcAft>
              <a:buClr>
                <a:schemeClr val="dk1"/>
              </a:buClr>
              <a:buSzPts val="1800"/>
              <a:buFont typeface="Old Standard TT"/>
              <a:buChar char="●"/>
            </a:pPr>
            <a:r>
              <a:rPr lang="en"/>
              <a:t>Time and labor-intensive</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Feeding</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Moving rat from home to training area</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Introduction and removal of stimuli</a:t>
            </a:r>
            <a:endParaRPr/>
          </a:p>
          <a:p>
            <a:pPr marL="457200" marR="0" lvl="0" indent="-342900" algn="l" rtl="0">
              <a:lnSpc>
                <a:spcPct val="115000"/>
              </a:lnSpc>
              <a:spcBef>
                <a:spcPts val="0"/>
              </a:spcBef>
              <a:spcAft>
                <a:spcPts val="0"/>
              </a:spcAft>
              <a:buClr>
                <a:schemeClr val="dk1"/>
              </a:buClr>
              <a:buSzPts val="1800"/>
              <a:buFont typeface="Old Standard TT"/>
              <a:buChar char="●"/>
            </a:pPr>
            <a:r>
              <a:rPr lang="en"/>
              <a:t>Unnatural conditions</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Head fixation</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Lever pushing</a:t>
            </a:r>
            <a:endParaRPr/>
          </a:p>
          <a:p>
            <a:pPr marL="914400" marR="0" lvl="1" indent="-342900" algn="l" rtl="0">
              <a:lnSpc>
                <a:spcPct val="115000"/>
              </a:lnSpc>
              <a:spcBef>
                <a:spcPts val="0"/>
              </a:spcBef>
              <a:spcAft>
                <a:spcPts val="0"/>
              </a:spcAft>
              <a:buClr>
                <a:schemeClr val="dk1"/>
              </a:buClr>
              <a:buSzPts val="1800"/>
              <a:buFont typeface="Old Standard TT"/>
              <a:buChar char="○"/>
            </a:pPr>
            <a:r>
              <a:rPr lang="en"/>
              <a:t>Human contact</a:t>
            </a:r>
            <a:endParaRPr/>
          </a:p>
          <a:p>
            <a:pPr marL="0" lvl="0" indent="0" algn="l" rtl="0">
              <a:spcBef>
                <a:spcPts val="1600"/>
              </a:spcBef>
              <a:spcAft>
                <a:spcPts val="1600"/>
              </a:spcAft>
              <a:buNone/>
            </a:pPr>
            <a:endParaRPr/>
          </a:p>
        </p:txBody>
      </p:sp>
      <p:sp>
        <p:nvSpPr>
          <p:cNvPr id="142" name="Google Shape;142;p21"/>
          <p:cNvSpPr txBox="1"/>
          <p:nvPr/>
        </p:nvSpPr>
        <p:spPr>
          <a:xfrm>
            <a:off x="311700" y="4778200"/>
            <a:ext cx="8520600" cy="4725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Clr>
                <a:schemeClr val="dk1"/>
              </a:buClr>
              <a:buSzPts val="600"/>
              <a:buFont typeface="Old Standard TT"/>
              <a:buAutoNum type="arabicPeriod"/>
            </a:pPr>
            <a:r>
              <a:rPr lang="en" sz="600">
                <a:solidFill>
                  <a:schemeClr val="dk1"/>
                </a:solidFill>
                <a:latin typeface="Old Standard TT"/>
                <a:ea typeface="Old Standard TT"/>
                <a:cs typeface="Old Standard TT"/>
                <a:sym typeface="Old Standard TT"/>
              </a:rPr>
              <a:t>Goltstein, Pieter M., et al. “Food and Water Restriction Lead to Differential Learning Behaviors in a Head-Fixed Two-Choice Visual Discrimination Task for Mice.” </a:t>
            </a:r>
            <a:r>
              <a:rPr lang="en" sz="600" i="1">
                <a:solidFill>
                  <a:schemeClr val="dk1"/>
                </a:solidFill>
                <a:latin typeface="Old Standard TT"/>
                <a:ea typeface="Old Standard TT"/>
                <a:cs typeface="Old Standard TT"/>
                <a:sym typeface="Old Standard TT"/>
              </a:rPr>
              <a:t>PLOS ONE</a:t>
            </a:r>
            <a:r>
              <a:rPr lang="en" sz="600">
                <a:solidFill>
                  <a:schemeClr val="dk1"/>
                </a:solidFill>
                <a:latin typeface="Old Standard TT"/>
                <a:ea typeface="Old Standard TT"/>
                <a:cs typeface="Old Standard TT"/>
                <a:sym typeface="Old Standard TT"/>
              </a:rPr>
              <a:t>, Public Library of Science, 13 Sept. 2018,</a:t>
            </a:r>
            <a:endParaRPr sz="600"/>
          </a:p>
        </p:txBody>
      </p:sp>
      <p:pic>
        <p:nvPicPr>
          <p:cNvPr id="143" name="Google Shape;143;p21"/>
          <p:cNvPicPr preferRelativeResize="0"/>
          <p:nvPr/>
        </p:nvPicPr>
        <p:blipFill>
          <a:blip r:embed="rId3">
            <a:alphaModFix/>
          </a:blip>
          <a:stretch>
            <a:fillRect/>
          </a:stretch>
        </p:blipFill>
        <p:spPr>
          <a:xfrm>
            <a:off x="5879075" y="1171599"/>
            <a:ext cx="2290734" cy="3054296"/>
          </a:xfrm>
          <a:prstGeom prst="rect">
            <a:avLst/>
          </a:prstGeom>
          <a:noFill/>
          <a:ln>
            <a:noFill/>
          </a:ln>
        </p:spPr>
      </p:pic>
      <p:sp>
        <p:nvSpPr>
          <p:cNvPr id="144" name="Google Shape;144;p21"/>
          <p:cNvSpPr txBox="1"/>
          <p:nvPr/>
        </p:nvSpPr>
        <p:spPr>
          <a:xfrm>
            <a:off x="5878974" y="4225900"/>
            <a:ext cx="22908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latin typeface="Old Standard TT"/>
                <a:ea typeface="Old Standard TT"/>
                <a:cs typeface="Old Standard TT"/>
                <a:sym typeface="Old Standard TT"/>
              </a:rPr>
              <a:t>Photo of home cage used in the Hengen  Lab. Photo courtesy of Ellie Degen</a:t>
            </a:r>
            <a:endParaRPr sz="600">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1507</Words>
  <Application>Microsoft Macintosh PowerPoint</Application>
  <PresentationFormat>On-screen Show (16:9)</PresentationFormat>
  <Paragraphs>163</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Old Standard TT</vt:lpstr>
      <vt:lpstr>Arial</vt:lpstr>
      <vt:lpstr>Paperback</vt:lpstr>
      <vt:lpstr>Automated Rodent Training Apparatus </vt:lpstr>
      <vt:lpstr>Background/The Problem</vt:lpstr>
      <vt:lpstr>Client</vt:lpstr>
      <vt:lpstr>Need</vt:lpstr>
      <vt:lpstr>Scope</vt:lpstr>
      <vt:lpstr>Design Specs - Cage</vt:lpstr>
      <vt:lpstr>Design Specs - System Control</vt:lpstr>
      <vt:lpstr>Design Specs - System Control</vt:lpstr>
      <vt:lpstr>Existing Solutions: Traditional Methods</vt:lpstr>
      <vt:lpstr>Existing Solutions: Automated Training in Research</vt:lpstr>
      <vt:lpstr>Existing Solutions: Automated Training in Research</vt:lpstr>
      <vt:lpstr>Failure to Address the Hengen Lab’s Need:</vt:lpstr>
      <vt:lpstr>Existing Solutions: Patented</vt:lpstr>
      <vt:lpstr>Failure to Address the Hegen Lab’s Need: </vt:lpstr>
      <vt:lpstr>Design Schedule - Fall</vt:lpstr>
      <vt:lpstr>Design Schedule - Spring</vt:lpstr>
      <vt:lpstr>Team Organization</vt:lpstr>
      <vt:lpstr>Questions?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Rodent Training Apparatus </dc:title>
  <cp:lastModifiedBy>Zoe Orenstein</cp:lastModifiedBy>
  <cp:revision>1</cp:revision>
  <dcterms:modified xsi:type="dcterms:W3CDTF">2018-10-10T16:09:34Z</dcterms:modified>
</cp:coreProperties>
</file>